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F9F0582-B6B6-4B2C-8C11-F64076F72384}" type="datetimeFigureOut">
              <a:rPr lang="en-GB" smtClean="0"/>
              <a:t>16/09/2014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275903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9F0582-B6B6-4B2C-8C11-F64076F72384}" type="datetimeFigureOut">
              <a:rPr lang="en-GB" smtClean="0"/>
              <a:t>16/09/2014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388659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9F0582-B6B6-4B2C-8C11-F64076F72384}" type="datetimeFigureOut">
              <a:rPr lang="en-GB" smtClean="0"/>
              <a:t>16/09/2014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1196269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9F0582-B6B6-4B2C-8C11-F64076F72384}" type="datetimeFigureOut">
              <a:rPr lang="en-GB" smtClean="0"/>
              <a:t>16/09/2014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1957264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F0582-B6B6-4B2C-8C11-F64076F72384}" type="datetimeFigureOut">
              <a:rPr lang="en-GB" smtClean="0"/>
              <a:t>16/09/2014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346615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F9F0582-B6B6-4B2C-8C11-F64076F72384}" type="datetimeFigureOut">
              <a:rPr lang="en-GB" smtClean="0"/>
              <a:t>16/09/2014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419829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F9F0582-B6B6-4B2C-8C11-F64076F72384}" type="datetimeFigureOut">
              <a:rPr lang="en-GB" smtClean="0"/>
              <a:t>16/09/2014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3232655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F9F0582-B6B6-4B2C-8C11-F64076F72384}" type="datetimeFigureOut">
              <a:rPr lang="en-GB" smtClean="0"/>
              <a:t>16/09/2014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391154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F0582-B6B6-4B2C-8C11-F64076F72384}" type="datetimeFigureOut">
              <a:rPr lang="en-GB" smtClean="0"/>
              <a:t>16/09/2014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41492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F0582-B6B6-4B2C-8C11-F64076F72384}" type="datetimeFigureOut">
              <a:rPr lang="en-GB" smtClean="0"/>
              <a:t>16/09/2014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216700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F0582-B6B6-4B2C-8C11-F64076F72384}" type="datetimeFigureOut">
              <a:rPr lang="en-GB" smtClean="0"/>
              <a:t>16/09/2014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779C1D-F550-4397-9658-37909DB3BA37}" type="slidenum">
              <a:rPr lang="en-GB" smtClean="0"/>
              <a:t>‹#›</a:t>
            </a:fld>
            <a:endParaRPr lang="en-GB"/>
          </a:p>
        </p:txBody>
      </p:sp>
    </p:spTree>
    <p:extLst>
      <p:ext uri="{BB962C8B-B14F-4D97-AF65-F5344CB8AC3E}">
        <p14:creationId xmlns:p14="http://schemas.microsoft.com/office/powerpoint/2010/main" val="1871385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F0582-B6B6-4B2C-8C11-F64076F72384}" type="datetimeFigureOut">
              <a:rPr lang="en-GB" smtClean="0"/>
              <a:t>16/09/2014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79C1D-F550-4397-9658-37909DB3BA37}" type="slidenum">
              <a:rPr lang="en-GB" smtClean="0"/>
              <a:t>‹#›</a:t>
            </a:fld>
            <a:endParaRPr lang="en-GB"/>
          </a:p>
        </p:txBody>
      </p:sp>
    </p:spTree>
    <p:extLst>
      <p:ext uri="{BB962C8B-B14F-4D97-AF65-F5344CB8AC3E}">
        <p14:creationId xmlns:p14="http://schemas.microsoft.com/office/powerpoint/2010/main" val="2874850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0" name="Group 1029"/>
          <p:cNvGrpSpPr/>
          <p:nvPr/>
        </p:nvGrpSpPr>
        <p:grpSpPr>
          <a:xfrm>
            <a:off x="-36512" y="116632"/>
            <a:ext cx="9131591" cy="6624736"/>
            <a:chOff x="323528" y="326462"/>
            <a:chExt cx="8496944" cy="6054866"/>
          </a:xfrm>
        </p:grpSpPr>
        <p:sp>
          <p:nvSpPr>
            <p:cNvPr id="4" name="Rectangle 3"/>
            <p:cNvSpPr/>
            <p:nvPr/>
          </p:nvSpPr>
          <p:spPr>
            <a:xfrm>
              <a:off x="395536" y="692696"/>
              <a:ext cx="8424936" cy="56886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V</a:t>
              </a:r>
              <a:endParaRPr lang="en-GB" b="1" dirty="0"/>
            </a:p>
          </p:txBody>
        </p:sp>
        <p:sp>
          <p:nvSpPr>
            <p:cNvPr id="5" name="TextBox 4"/>
            <p:cNvSpPr txBox="1"/>
            <p:nvPr/>
          </p:nvSpPr>
          <p:spPr>
            <a:xfrm>
              <a:off x="323528" y="326462"/>
              <a:ext cx="5256584" cy="337562"/>
            </a:xfrm>
            <a:prstGeom prst="rect">
              <a:avLst/>
            </a:prstGeom>
            <a:noFill/>
          </p:spPr>
          <p:txBody>
            <a:bodyPr wrap="square" rtlCol="0">
              <a:spAutoFit/>
            </a:bodyPr>
            <a:lstStyle/>
            <a:p>
              <a:r>
                <a:rPr lang="en-GB" b="1" dirty="0" smtClean="0"/>
                <a:t>Business Model Canvas</a:t>
              </a:r>
              <a:endParaRPr lang="en-GB" b="1" dirty="0"/>
            </a:p>
          </p:txBody>
        </p:sp>
        <p:cxnSp>
          <p:nvCxnSpPr>
            <p:cNvPr id="7" name="Straight Connector 6"/>
            <p:cNvCxnSpPr/>
            <p:nvPr/>
          </p:nvCxnSpPr>
          <p:spPr>
            <a:xfrm>
              <a:off x="395536" y="4869160"/>
              <a:ext cx="84249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2"/>
            </p:cNvCxnSpPr>
            <p:nvPr/>
          </p:nvCxnSpPr>
          <p:spPr>
            <a:xfrm flipV="1">
              <a:off x="4608004" y="4869160"/>
              <a:ext cx="0" cy="1512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779912" y="692696"/>
              <a:ext cx="0" cy="41764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8104" y="692696"/>
              <a:ext cx="0" cy="41764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164288" y="692696"/>
              <a:ext cx="0" cy="41764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051720" y="692696"/>
              <a:ext cx="0" cy="41764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051720" y="2927226"/>
              <a:ext cx="17281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508104" y="2930366"/>
              <a:ext cx="16561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95536" y="692696"/>
              <a:ext cx="1512168" cy="239106"/>
            </a:xfrm>
            <a:prstGeom prst="rect">
              <a:avLst/>
            </a:prstGeom>
            <a:noFill/>
          </p:spPr>
          <p:txBody>
            <a:bodyPr wrap="square" rtlCol="0">
              <a:spAutoFit/>
            </a:bodyPr>
            <a:lstStyle/>
            <a:p>
              <a:r>
                <a:rPr lang="en-GB" sz="1100" b="1" dirty="0" smtClean="0"/>
                <a:t>Key Partnerships</a:t>
              </a:r>
              <a:endParaRPr lang="en-GB" sz="1100" b="1" dirty="0"/>
            </a:p>
          </p:txBody>
        </p:sp>
        <p:sp>
          <p:nvSpPr>
            <p:cNvPr id="22" name="TextBox 21"/>
            <p:cNvSpPr txBox="1"/>
            <p:nvPr/>
          </p:nvSpPr>
          <p:spPr>
            <a:xfrm>
              <a:off x="2051720" y="692696"/>
              <a:ext cx="1512168" cy="239106"/>
            </a:xfrm>
            <a:prstGeom prst="rect">
              <a:avLst/>
            </a:prstGeom>
            <a:noFill/>
          </p:spPr>
          <p:txBody>
            <a:bodyPr wrap="square" rtlCol="0">
              <a:spAutoFit/>
            </a:bodyPr>
            <a:lstStyle/>
            <a:p>
              <a:r>
                <a:rPr lang="en-GB" sz="1100" b="1" dirty="0" smtClean="0"/>
                <a:t>Key Activities</a:t>
              </a:r>
              <a:endParaRPr lang="en-GB" sz="1100" b="1" dirty="0"/>
            </a:p>
          </p:txBody>
        </p:sp>
        <p:sp>
          <p:nvSpPr>
            <p:cNvPr id="23" name="TextBox 22"/>
            <p:cNvSpPr txBox="1"/>
            <p:nvPr/>
          </p:nvSpPr>
          <p:spPr>
            <a:xfrm>
              <a:off x="3779912" y="692695"/>
              <a:ext cx="1512168" cy="239106"/>
            </a:xfrm>
            <a:prstGeom prst="rect">
              <a:avLst/>
            </a:prstGeom>
            <a:noFill/>
          </p:spPr>
          <p:txBody>
            <a:bodyPr wrap="square" rtlCol="0">
              <a:spAutoFit/>
            </a:bodyPr>
            <a:lstStyle/>
            <a:p>
              <a:r>
                <a:rPr lang="en-GB" sz="1100" b="1" dirty="0" smtClean="0"/>
                <a:t>Value Propositions</a:t>
              </a:r>
              <a:endParaRPr lang="en-GB" sz="1100" b="1" dirty="0"/>
            </a:p>
          </p:txBody>
        </p:sp>
        <p:sp>
          <p:nvSpPr>
            <p:cNvPr id="25" name="TextBox 24"/>
            <p:cNvSpPr txBox="1"/>
            <p:nvPr/>
          </p:nvSpPr>
          <p:spPr>
            <a:xfrm>
              <a:off x="5508104" y="692694"/>
              <a:ext cx="1512168" cy="239106"/>
            </a:xfrm>
            <a:prstGeom prst="rect">
              <a:avLst/>
            </a:prstGeom>
            <a:noFill/>
          </p:spPr>
          <p:txBody>
            <a:bodyPr wrap="square" rtlCol="0">
              <a:spAutoFit/>
            </a:bodyPr>
            <a:lstStyle/>
            <a:p>
              <a:r>
                <a:rPr lang="en-GB" sz="1100" b="1" dirty="0" smtClean="0"/>
                <a:t>Customer Relationships</a:t>
              </a:r>
              <a:endParaRPr lang="en-GB" sz="1100" b="1" dirty="0"/>
            </a:p>
          </p:txBody>
        </p:sp>
        <p:sp>
          <p:nvSpPr>
            <p:cNvPr id="26" name="TextBox 25"/>
            <p:cNvSpPr txBox="1"/>
            <p:nvPr/>
          </p:nvSpPr>
          <p:spPr>
            <a:xfrm>
              <a:off x="7164288" y="692693"/>
              <a:ext cx="1512168" cy="239106"/>
            </a:xfrm>
            <a:prstGeom prst="rect">
              <a:avLst/>
            </a:prstGeom>
            <a:noFill/>
          </p:spPr>
          <p:txBody>
            <a:bodyPr wrap="square" rtlCol="0">
              <a:spAutoFit/>
            </a:bodyPr>
            <a:lstStyle/>
            <a:p>
              <a:r>
                <a:rPr lang="en-GB" sz="1100" b="1" dirty="0" smtClean="0"/>
                <a:t>Customer Segments</a:t>
              </a:r>
              <a:endParaRPr lang="en-GB" sz="1100" b="1" dirty="0"/>
            </a:p>
          </p:txBody>
        </p:sp>
        <p:sp>
          <p:nvSpPr>
            <p:cNvPr id="27" name="TextBox 26"/>
            <p:cNvSpPr txBox="1"/>
            <p:nvPr/>
          </p:nvSpPr>
          <p:spPr>
            <a:xfrm>
              <a:off x="2051720" y="2879134"/>
              <a:ext cx="1512168" cy="253171"/>
            </a:xfrm>
            <a:prstGeom prst="rect">
              <a:avLst/>
            </a:prstGeom>
            <a:noFill/>
          </p:spPr>
          <p:txBody>
            <a:bodyPr wrap="square" rtlCol="0">
              <a:spAutoFit/>
            </a:bodyPr>
            <a:lstStyle/>
            <a:p>
              <a:r>
                <a:rPr lang="en-GB" sz="1100" b="1" dirty="0" smtClean="0"/>
                <a:t>Key</a:t>
              </a:r>
              <a:r>
                <a:rPr lang="en-GB" sz="1200" b="1" dirty="0" smtClean="0"/>
                <a:t> Resources</a:t>
              </a:r>
              <a:endParaRPr lang="en-GB" sz="1200" b="1" dirty="0"/>
            </a:p>
          </p:txBody>
        </p:sp>
        <p:sp>
          <p:nvSpPr>
            <p:cNvPr id="28" name="TextBox 27"/>
            <p:cNvSpPr txBox="1"/>
            <p:nvPr/>
          </p:nvSpPr>
          <p:spPr>
            <a:xfrm>
              <a:off x="5508104" y="2893199"/>
              <a:ext cx="1512168" cy="239106"/>
            </a:xfrm>
            <a:prstGeom prst="rect">
              <a:avLst/>
            </a:prstGeom>
            <a:noFill/>
          </p:spPr>
          <p:txBody>
            <a:bodyPr wrap="square" rtlCol="0">
              <a:spAutoFit/>
            </a:bodyPr>
            <a:lstStyle/>
            <a:p>
              <a:r>
                <a:rPr lang="en-GB" sz="1100" b="1" dirty="0" smtClean="0"/>
                <a:t>Channels</a:t>
              </a:r>
              <a:endParaRPr lang="en-GB" sz="1100" b="1" dirty="0"/>
            </a:p>
          </p:txBody>
        </p:sp>
        <p:sp>
          <p:nvSpPr>
            <p:cNvPr id="29" name="TextBox 28"/>
            <p:cNvSpPr txBox="1"/>
            <p:nvPr/>
          </p:nvSpPr>
          <p:spPr>
            <a:xfrm>
              <a:off x="395536" y="4876958"/>
              <a:ext cx="1512168" cy="253171"/>
            </a:xfrm>
            <a:prstGeom prst="rect">
              <a:avLst/>
            </a:prstGeom>
            <a:noFill/>
          </p:spPr>
          <p:txBody>
            <a:bodyPr wrap="square" rtlCol="0">
              <a:spAutoFit/>
            </a:bodyPr>
            <a:lstStyle/>
            <a:p>
              <a:r>
                <a:rPr lang="en-GB" sz="1200" b="1" dirty="0" smtClean="0"/>
                <a:t>Cost </a:t>
              </a:r>
              <a:r>
                <a:rPr lang="en-GB" sz="1100" b="1" dirty="0" smtClean="0"/>
                <a:t>Structure</a:t>
              </a:r>
              <a:endParaRPr lang="en-GB" sz="1200" b="1" dirty="0"/>
            </a:p>
          </p:txBody>
        </p:sp>
        <p:sp>
          <p:nvSpPr>
            <p:cNvPr id="30" name="TextBox 29"/>
            <p:cNvSpPr txBox="1"/>
            <p:nvPr/>
          </p:nvSpPr>
          <p:spPr>
            <a:xfrm>
              <a:off x="4608004" y="4884197"/>
              <a:ext cx="1512168" cy="239106"/>
            </a:xfrm>
            <a:prstGeom prst="rect">
              <a:avLst/>
            </a:prstGeom>
            <a:noFill/>
          </p:spPr>
          <p:txBody>
            <a:bodyPr wrap="square" rtlCol="0">
              <a:spAutoFit/>
            </a:bodyPr>
            <a:lstStyle/>
            <a:p>
              <a:r>
                <a:rPr lang="en-GB" sz="1100" b="1" dirty="0" smtClean="0"/>
                <a:t>Revenue Streams</a:t>
              </a:r>
              <a:endParaRPr lang="en-GB" sz="1100" b="1" dirty="0"/>
            </a:p>
          </p:txBody>
        </p:sp>
      </p:grpSp>
      <p:sp>
        <p:nvSpPr>
          <p:cNvPr id="1031" name="TextBox 1030"/>
          <p:cNvSpPr txBox="1"/>
          <p:nvPr/>
        </p:nvSpPr>
        <p:spPr>
          <a:xfrm>
            <a:off x="5535306" y="692696"/>
            <a:ext cx="1779886" cy="1708160"/>
          </a:xfrm>
          <a:prstGeom prst="rect">
            <a:avLst/>
          </a:prstGeom>
          <a:noFill/>
        </p:spPr>
        <p:txBody>
          <a:bodyPr wrap="square" rtlCol="0">
            <a:spAutoFit/>
          </a:bodyPr>
          <a:lstStyle/>
          <a:p>
            <a:r>
              <a:rPr lang="en-GB" sz="700" dirty="0" smtClean="0"/>
              <a:t>Relationship with each specific customer segments established through your different channels</a:t>
            </a:r>
          </a:p>
          <a:p>
            <a:r>
              <a:rPr lang="en-GB" sz="700" dirty="0" smtClean="0"/>
              <a:t/>
            </a:r>
            <a:br>
              <a:rPr lang="en-GB" sz="700" dirty="0" smtClean="0"/>
            </a:br>
            <a:r>
              <a:rPr lang="en-GB" sz="700" dirty="0" smtClean="0"/>
              <a:t>Could be:</a:t>
            </a:r>
          </a:p>
          <a:p>
            <a:pPr marL="171450" indent="-171450">
              <a:buFont typeface="Arial" pitchFamily="34" charset="0"/>
              <a:buChar char="•"/>
            </a:pPr>
            <a:r>
              <a:rPr lang="en-GB" sz="700" dirty="0" smtClean="0"/>
              <a:t>Personal  or automated</a:t>
            </a:r>
          </a:p>
          <a:p>
            <a:pPr marL="171450" indent="-171450">
              <a:buFont typeface="Arial" pitchFamily="34" charset="0"/>
              <a:buChar char="•"/>
            </a:pPr>
            <a:r>
              <a:rPr lang="en-GB" sz="700" dirty="0" smtClean="0"/>
              <a:t>Transactional or long term</a:t>
            </a:r>
          </a:p>
          <a:p>
            <a:pPr marL="171450" indent="-171450">
              <a:buFont typeface="Arial" pitchFamily="34" charset="0"/>
              <a:buChar char="•"/>
            </a:pPr>
            <a:r>
              <a:rPr lang="en-GB" sz="700" dirty="0" smtClean="0"/>
              <a:t>To acquire customers, retain them, or boost sales</a:t>
            </a:r>
          </a:p>
          <a:p>
            <a:pPr marL="171450" indent="-171450">
              <a:buFont typeface="Arial" pitchFamily="34" charset="0"/>
              <a:buChar char="•"/>
            </a:pPr>
            <a:endParaRPr lang="en-GB" sz="700" dirty="0"/>
          </a:p>
          <a:p>
            <a:r>
              <a:rPr lang="en-GB" sz="700" dirty="0" smtClean="0"/>
              <a:t>Ask yourself:</a:t>
            </a:r>
          </a:p>
          <a:p>
            <a:pPr marL="171450" indent="-171450">
              <a:buFont typeface="Arial" pitchFamily="34" charset="0"/>
              <a:buChar char="•"/>
            </a:pPr>
            <a:r>
              <a:rPr lang="en-GB" sz="700" dirty="0" smtClean="0"/>
              <a:t>What does each customer type expect</a:t>
            </a:r>
          </a:p>
          <a:p>
            <a:pPr marL="171450" indent="-171450">
              <a:buFont typeface="Arial" pitchFamily="34" charset="0"/>
              <a:buChar char="•"/>
            </a:pPr>
            <a:r>
              <a:rPr lang="en-GB" sz="700" dirty="0" smtClean="0"/>
              <a:t>What is the cost</a:t>
            </a:r>
          </a:p>
          <a:p>
            <a:pPr marL="171450" indent="-171450">
              <a:buFont typeface="Arial" pitchFamily="34" charset="0"/>
              <a:buChar char="•"/>
            </a:pPr>
            <a:r>
              <a:rPr lang="en-GB" sz="700" dirty="0" smtClean="0"/>
              <a:t>Which ones do you have already</a:t>
            </a:r>
          </a:p>
          <a:p>
            <a:pPr marL="171450" indent="-171450">
              <a:buFont typeface="Arial" pitchFamily="34" charset="0"/>
              <a:buChar char="•"/>
            </a:pPr>
            <a:endParaRPr lang="en-GB" sz="700" dirty="0" smtClean="0"/>
          </a:p>
        </p:txBody>
      </p:sp>
      <p:sp>
        <p:nvSpPr>
          <p:cNvPr id="40" name="TextBox 39"/>
          <p:cNvSpPr txBox="1"/>
          <p:nvPr/>
        </p:nvSpPr>
        <p:spPr>
          <a:xfrm>
            <a:off x="7315192" y="677595"/>
            <a:ext cx="1779886" cy="2031325"/>
          </a:xfrm>
          <a:prstGeom prst="rect">
            <a:avLst/>
          </a:prstGeom>
          <a:noFill/>
        </p:spPr>
        <p:txBody>
          <a:bodyPr wrap="square" rtlCol="0">
            <a:spAutoFit/>
          </a:bodyPr>
          <a:lstStyle/>
          <a:p>
            <a:r>
              <a:rPr lang="en-GB" sz="700" dirty="0" smtClean="0"/>
              <a:t>Different groups of people or organizations you are trying to reach and serve. Includes users who might not generate revenue but are necessary for the business. Without customers, your company cannot survive.</a:t>
            </a:r>
          </a:p>
          <a:p>
            <a:r>
              <a:rPr lang="en-GB" sz="700" dirty="0" smtClean="0"/>
              <a:t/>
            </a:r>
            <a:br>
              <a:rPr lang="en-GB" sz="700" dirty="0" smtClean="0"/>
            </a:br>
            <a:r>
              <a:rPr lang="en-GB" sz="700" dirty="0" smtClean="0"/>
              <a:t>Ask yourself:</a:t>
            </a:r>
          </a:p>
          <a:p>
            <a:pPr marL="171450" indent="-171450">
              <a:buFont typeface="Arial" pitchFamily="34" charset="0"/>
              <a:buChar char="•"/>
            </a:pPr>
            <a:r>
              <a:rPr lang="en-GB" sz="700" dirty="0" smtClean="0"/>
              <a:t>What are your types of customers</a:t>
            </a:r>
          </a:p>
          <a:p>
            <a:pPr marL="171450" indent="-171450">
              <a:buFont typeface="Arial" pitchFamily="34" charset="0"/>
              <a:buChar char="•"/>
            </a:pPr>
            <a:r>
              <a:rPr lang="en-GB" sz="700" dirty="0" smtClean="0"/>
              <a:t>How does each type differ</a:t>
            </a:r>
          </a:p>
          <a:p>
            <a:pPr marL="171450" indent="-171450">
              <a:buFont typeface="Arial" pitchFamily="34" charset="0"/>
              <a:buChar char="•"/>
            </a:pPr>
            <a:r>
              <a:rPr lang="en-GB" sz="700" dirty="0" smtClean="0"/>
              <a:t>Do they need a different relationship model or channel of communication</a:t>
            </a:r>
          </a:p>
          <a:p>
            <a:pPr marL="171450" indent="-171450">
              <a:buFont typeface="Arial" pitchFamily="34" charset="0"/>
              <a:buChar char="•"/>
            </a:pPr>
            <a:r>
              <a:rPr lang="en-GB" sz="700" dirty="0" smtClean="0"/>
              <a:t>Do they have different profitability</a:t>
            </a:r>
          </a:p>
          <a:p>
            <a:pPr marL="171450" indent="-171450">
              <a:buFont typeface="Arial" pitchFamily="34" charset="0"/>
              <a:buChar char="•"/>
            </a:pPr>
            <a:r>
              <a:rPr lang="en-GB" sz="700" dirty="0" smtClean="0"/>
              <a:t>Which customer segment(s) do you serve and which do you ignore or come back to later</a:t>
            </a:r>
          </a:p>
          <a:p>
            <a:pPr marL="171450" indent="-171450">
              <a:buFont typeface="Arial" pitchFamily="34" charset="0"/>
              <a:buChar char="•"/>
            </a:pPr>
            <a:r>
              <a:rPr lang="en-GB" sz="700" dirty="0" smtClean="0"/>
              <a:t>Who are the most important customers</a:t>
            </a:r>
          </a:p>
          <a:p>
            <a:pPr marL="171450" indent="-171450">
              <a:buFont typeface="Arial" pitchFamily="34" charset="0"/>
              <a:buChar char="•"/>
            </a:pPr>
            <a:endParaRPr lang="en-GB" sz="700" dirty="0" smtClean="0"/>
          </a:p>
        </p:txBody>
      </p:sp>
      <p:sp>
        <p:nvSpPr>
          <p:cNvPr id="41" name="TextBox 40"/>
          <p:cNvSpPr txBox="1"/>
          <p:nvPr/>
        </p:nvSpPr>
        <p:spPr>
          <a:xfrm>
            <a:off x="5535306" y="3068960"/>
            <a:ext cx="1845006" cy="2031325"/>
          </a:xfrm>
          <a:prstGeom prst="rect">
            <a:avLst/>
          </a:prstGeom>
          <a:noFill/>
        </p:spPr>
        <p:txBody>
          <a:bodyPr wrap="square" rtlCol="0">
            <a:spAutoFit/>
          </a:bodyPr>
          <a:lstStyle/>
          <a:p>
            <a:r>
              <a:rPr lang="en-GB" sz="700" dirty="0" smtClean="0"/>
              <a:t>Communications with customers and potential customers. Customer ‘touch points’ that play an important role in the customer experience.</a:t>
            </a:r>
          </a:p>
          <a:p>
            <a:r>
              <a:rPr lang="en-GB" sz="700" dirty="0" smtClean="0"/>
              <a:t/>
            </a:r>
            <a:br>
              <a:rPr lang="en-GB" sz="700" dirty="0" smtClean="0"/>
            </a:br>
            <a:r>
              <a:rPr lang="en-GB" sz="700" dirty="0" smtClean="0"/>
              <a:t>Could be:</a:t>
            </a:r>
          </a:p>
          <a:p>
            <a:pPr marL="171450" indent="-171450">
              <a:buFont typeface="Arial" pitchFamily="34" charset="0"/>
              <a:buChar char="•"/>
            </a:pPr>
            <a:r>
              <a:rPr lang="en-GB" sz="700" dirty="0" smtClean="0"/>
              <a:t>Raising awareness of your produce or service</a:t>
            </a:r>
          </a:p>
          <a:p>
            <a:pPr marL="171450" indent="-171450">
              <a:buFont typeface="Arial" pitchFamily="34" charset="0"/>
              <a:buChar char="•"/>
            </a:pPr>
            <a:r>
              <a:rPr lang="en-GB" sz="700" dirty="0" smtClean="0"/>
              <a:t>Helping customers evaluate what you do</a:t>
            </a:r>
          </a:p>
          <a:p>
            <a:pPr marL="171450" indent="-171450">
              <a:buFont typeface="Arial" pitchFamily="34" charset="0"/>
              <a:buChar char="•"/>
            </a:pPr>
            <a:r>
              <a:rPr lang="en-GB" sz="700" dirty="0" smtClean="0"/>
              <a:t>Delivery mechanisms</a:t>
            </a:r>
          </a:p>
          <a:p>
            <a:pPr marL="171450" indent="-171450">
              <a:buFont typeface="Arial" pitchFamily="34" charset="0"/>
              <a:buChar char="•"/>
            </a:pPr>
            <a:r>
              <a:rPr lang="en-GB" sz="700" dirty="0" smtClean="0"/>
              <a:t>Post-purchase support</a:t>
            </a:r>
          </a:p>
          <a:p>
            <a:pPr marL="171450" indent="-171450">
              <a:buFont typeface="Arial" pitchFamily="34" charset="0"/>
              <a:buChar char="•"/>
            </a:pPr>
            <a:endParaRPr lang="en-GB" sz="700" dirty="0"/>
          </a:p>
          <a:p>
            <a:r>
              <a:rPr lang="en-GB" sz="700" dirty="0" smtClean="0"/>
              <a:t>Ask yourself:</a:t>
            </a:r>
          </a:p>
          <a:p>
            <a:pPr marL="171450" indent="-171450">
              <a:buFont typeface="Arial" pitchFamily="34" charset="0"/>
              <a:buChar char="•"/>
            </a:pPr>
            <a:r>
              <a:rPr lang="en-GB" sz="700" dirty="0" smtClean="0"/>
              <a:t>What works best for each customer segment</a:t>
            </a:r>
          </a:p>
          <a:p>
            <a:pPr marL="171450" indent="-171450">
              <a:buFont typeface="Arial" pitchFamily="34" charset="0"/>
              <a:buChar char="•"/>
            </a:pPr>
            <a:r>
              <a:rPr lang="en-GB" sz="700" dirty="0" smtClean="0"/>
              <a:t>How are they integrated</a:t>
            </a:r>
          </a:p>
          <a:p>
            <a:pPr marL="171450" indent="-171450">
              <a:buFont typeface="Arial" pitchFamily="34" charset="0"/>
              <a:buChar char="•"/>
            </a:pPr>
            <a:r>
              <a:rPr lang="en-GB" sz="700" dirty="0" smtClean="0"/>
              <a:t>Which are most cost effective</a:t>
            </a:r>
          </a:p>
          <a:p>
            <a:pPr marL="171450" indent="-171450">
              <a:buFont typeface="Arial" pitchFamily="34" charset="0"/>
              <a:buChar char="•"/>
            </a:pPr>
            <a:endParaRPr lang="en-GB" sz="700" dirty="0" smtClean="0"/>
          </a:p>
        </p:txBody>
      </p:sp>
      <p:sp>
        <p:nvSpPr>
          <p:cNvPr id="42" name="TextBox 41"/>
          <p:cNvSpPr txBox="1"/>
          <p:nvPr/>
        </p:nvSpPr>
        <p:spPr>
          <a:xfrm>
            <a:off x="3678033" y="677595"/>
            <a:ext cx="1857272" cy="3754874"/>
          </a:xfrm>
          <a:prstGeom prst="rect">
            <a:avLst/>
          </a:prstGeom>
          <a:noFill/>
        </p:spPr>
        <p:txBody>
          <a:bodyPr wrap="square" rtlCol="0">
            <a:spAutoFit/>
          </a:bodyPr>
          <a:lstStyle/>
          <a:p>
            <a:r>
              <a:rPr lang="en-GB" sz="700" dirty="0" smtClean="0"/>
              <a:t>This is the reason that customers turn to your company over another. It solves a problem or satisfies a need.</a:t>
            </a:r>
          </a:p>
          <a:p>
            <a:endParaRPr lang="en-GB" sz="700" dirty="0" smtClean="0"/>
          </a:p>
          <a:p>
            <a:r>
              <a:rPr lang="en-GB" sz="700" dirty="0" smtClean="0"/>
              <a:t>Each value proposition consists of a bundle of products or services that caters to the requirements of a specific customer segment. </a:t>
            </a:r>
          </a:p>
          <a:p>
            <a:r>
              <a:rPr lang="en-GB" sz="700" dirty="0" smtClean="0"/>
              <a:t/>
            </a:r>
            <a:br>
              <a:rPr lang="en-GB" sz="700" dirty="0" smtClean="0"/>
            </a:br>
            <a:r>
              <a:rPr lang="en-GB" sz="700" dirty="0" smtClean="0"/>
              <a:t>Could be:</a:t>
            </a:r>
          </a:p>
          <a:p>
            <a:pPr marL="171450" indent="-171450">
              <a:buFont typeface="Arial" pitchFamily="34" charset="0"/>
              <a:buChar char="•"/>
            </a:pPr>
            <a:r>
              <a:rPr lang="en-GB" sz="700" dirty="0" smtClean="0"/>
              <a:t>Innovative and new</a:t>
            </a:r>
          </a:p>
          <a:p>
            <a:pPr marL="171450" indent="-171450">
              <a:buFont typeface="Arial" pitchFamily="34" charset="0"/>
              <a:buChar char="•"/>
            </a:pPr>
            <a:r>
              <a:rPr lang="en-GB" sz="700" dirty="0" smtClean="0"/>
              <a:t>Similar to existing propositions but with added features and attributes</a:t>
            </a:r>
          </a:p>
          <a:p>
            <a:pPr marL="171450" indent="-171450">
              <a:buFont typeface="Arial" pitchFamily="34" charset="0"/>
              <a:buChar char="•"/>
            </a:pPr>
            <a:endParaRPr lang="en-GB" sz="700" dirty="0"/>
          </a:p>
          <a:p>
            <a:r>
              <a:rPr lang="en-GB" sz="700" dirty="0" smtClean="0"/>
              <a:t>Ask yourself:</a:t>
            </a:r>
          </a:p>
          <a:p>
            <a:pPr marL="171450" indent="-171450">
              <a:buFont typeface="Arial" pitchFamily="34" charset="0"/>
              <a:buChar char="•"/>
            </a:pPr>
            <a:r>
              <a:rPr lang="en-GB" sz="700" dirty="0" smtClean="0"/>
              <a:t>What are you delivering to the customer</a:t>
            </a:r>
          </a:p>
          <a:p>
            <a:pPr marL="171450" indent="-171450">
              <a:buFont typeface="Arial" pitchFamily="34" charset="0"/>
              <a:buChar char="•"/>
            </a:pPr>
            <a:r>
              <a:rPr lang="en-GB" sz="700" dirty="0" smtClean="0"/>
              <a:t>What problems are you helping to solve</a:t>
            </a:r>
          </a:p>
          <a:p>
            <a:pPr marL="171450" indent="-171450">
              <a:buFont typeface="Arial" pitchFamily="34" charset="0"/>
              <a:buChar char="•"/>
            </a:pPr>
            <a:r>
              <a:rPr lang="en-GB" sz="700" dirty="0" smtClean="0"/>
              <a:t>Which job are you helping the customer get done</a:t>
            </a:r>
          </a:p>
          <a:p>
            <a:pPr marL="171450" indent="-171450">
              <a:buFont typeface="Arial" pitchFamily="34" charset="0"/>
              <a:buChar char="•"/>
            </a:pPr>
            <a:r>
              <a:rPr lang="en-GB" sz="700" dirty="0" smtClean="0"/>
              <a:t>What customer needs are you satisfying</a:t>
            </a:r>
          </a:p>
          <a:p>
            <a:pPr marL="171450" indent="-171450">
              <a:buFont typeface="Arial" pitchFamily="34" charset="0"/>
              <a:buChar char="•"/>
            </a:pPr>
            <a:r>
              <a:rPr lang="en-GB" sz="700" dirty="0" smtClean="0"/>
              <a:t>How does your offer differ for each customer segment</a:t>
            </a:r>
          </a:p>
          <a:p>
            <a:pPr marL="171450" indent="-171450">
              <a:buFont typeface="Arial" pitchFamily="34" charset="0"/>
              <a:buChar char="•"/>
            </a:pPr>
            <a:endParaRPr lang="en-GB" sz="700" dirty="0"/>
          </a:p>
          <a:p>
            <a:r>
              <a:rPr lang="en-GB" sz="700" dirty="0" smtClean="0"/>
              <a:t>Is your value proposition:</a:t>
            </a:r>
          </a:p>
          <a:p>
            <a:pPr marL="171450" indent="-171450">
              <a:buFont typeface="Arial" pitchFamily="34" charset="0"/>
              <a:buChar char="•"/>
            </a:pPr>
            <a:r>
              <a:rPr lang="en-GB" sz="700" dirty="0" smtClean="0"/>
              <a:t>New</a:t>
            </a:r>
          </a:p>
          <a:p>
            <a:pPr marL="171450" indent="-171450">
              <a:buFont typeface="Arial" pitchFamily="34" charset="0"/>
              <a:buChar char="•"/>
            </a:pPr>
            <a:r>
              <a:rPr lang="en-GB" sz="700" dirty="0" smtClean="0"/>
              <a:t>Better performing</a:t>
            </a:r>
          </a:p>
          <a:p>
            <a:pPr marL="171450" indent="-171450">
              <a:buFont typeface="Arial" pitchFamily="34" charset="0"/>
              <a:buChar char="•"/>
            </a:pPr>
            <a:r>
              <a:rPr lang="en-GB" sz="700" dirty="0" smtClean="0"/>
              <a:t>Customisable</a:t>
            </a:r>
          </a:p>
          <a:p>
            <a:pPr marL="171450" indent="-171450">
              <a:buFont typeface="Arial" pitchFamily="34" charset="0"/>
              <a:buChar char="•"/>
            </a:pPr>
            <a:r>
              <a:rPr lang="en-GB" sz="700" dirty="0" smtClean="0"/>
              <a:t>Good at getting the job done</a:t>
            </a:r>
          </a:p>
          <a:p>
            <a:pPr marL="171450" indent="-171450">
              <a:buFont typeface="Arial" pitchFamily="34" charset="0"/>
              <a:buChar char="•"/>
            </a:pPr>
            <a:r>
              <a:rPr lang="en-GB" sz="700" dirty="0" smtClean="0"/>
              <a:t>Designed</a:t>
            </a:r>
          </a:p>
          <a:p>
            <a:pPr marL="171450" indent="-171450">
              <a:buFont typeface="Arial" pitchFamily="34" charset="0"/>
              <a:buChar char="•"/>
            </a:pPr>
            <a:r>
              <a:rPr lang="en-GB" sz="700" dirty="0" smtClean="0"/>
              <a:t>Branded</a:t>
            </a:r>
            <a:r>
              <a:rPr lang="en-GB" sz="700" dirty="0"/>
              <a:t> </a:t>
            </a:r>
            <a:r>
              <a:rPr lang="en-GB" sz="700" dirty="0" smtClean="0"/>
              <a:t>so that it offers status</a:t>
            </a:r>
          </a:p>
          <a:p>
            <a:pPr marL="171450" indent="-171450">
              <a:buFont typeface="Arial" pitchFamily="34" charset="0"/>
              <a:buChar char="•"/>
            </a:pPr>
            <a:r>
              <a:rPr lang="en-GB" sz="700" dirty="0" smtClean="0"/>
              <a:t>Priced appropriately</a:t>
            </a:r>
          </a:p>
          <a:p>
            <a:pPr marL="171450" indent="-171450">
              <a:buFont typeface="Arial" pitchFamily="34" charset="0"/>
              <a:buChar char="•"/>
            </a:pPr>
            <a:r>
              <a:rPr lang="en-GB" sz="700" dirty="0" smtClean="0"/>
              <a:t>Able to reduce your customers costs or risk</a:t>
            </a:r>
          </a:p>
          <a:p>
            <a:pPr marL="171450" indent="-171450">
              <a:buFont typeface="Arial" pitchFamily="34" charset="0"/>
              <a:buChar char="•"/>
            </a:pPr>
            <a:r>
              <a:rPr lang="en-GB" sz="700" dirty="0" smtClean="0"/>
              <a:t>Accessible</a:t>
            </a:r>
          </a:p>
          <a:p>
            <a:pPr marL="171450" indent="-171450">
              <a:buFont typeface="Arial" pitchFamily="34" charset="0"/>
              <a:buChar char="•"/>
            </a:pPr>
            <a:r>
              <a:rPr lang="en-GB" sz="700" dirty="0" smtClean="0"/>
              <a:t>Convenient/useable</a:t>
            </a:r>
          </a:p>
        </p:txBody>
      </p:sp>
      <p:sp>
        <p:nvSpPr>
          <p:cNvPr id="43" name="TextBox 42"/>
          <p:cNvSpPr txBox="1"/>
          <p:nvPr/>
        </p:nvSpPr>
        <p:spPr>
          <a:xfrm>
            <a:off x="1825514" y="677595"/>
            <a:ext cx="1852520" cy="1815882"/>
          </a:xfrm>
          <a:prstGeom prst="rect">
            <a:avLst/>
          </a:prstGeom>
          <a:noFill/>
        </p:spPr>
        <p:txBody>
          <a:bodyPr wrap="square" rtlCol="0">
            <a:spAutoFit/>
          </a:bodyPr>
          <a:lstStyle/>
          <a:p>
            <a:r>
              <a:rPr lang="en-GB" sz="700" dirty="0" smtClean="0"/>
              <a:t>What do you need to do to operate successfully</a:t>
            </a:r>
          </a:p>
          <a:p>
            <a:r>
              <a:rPr lang="en-GB" sz="700" dirty="0" smtClean="0"/>
              <a:t/>
            </a:r>
            <a:br>
              <a:rPr lang="en-GB" sz="700" dirty="0" smtClean="0"/>
            </a:br>
            <a:r>
              <a:rPr lang="en-GB" sz="700" dirty="0" smtClean="0"/>
              <a:t>Based around:</a:t>
            </a:r>
          </a:p>
          <a:p>
            <a:pPr marL="171450" indent="-171450">
              <a:buFont typeface="Arial" pitchFamily="34" charset="0"/>
              <a:buChar char="•"/>
            </a:pPr>
            <a:r>
              <a:rPr lang="en-GB" sz="700" dirty="0" smtClean="0"/>
              <a:t>Production</a:t>
            </a:r>
          </a:p>
          <a:p>
            <a:pPr marL="171450" indent="-171450">
              <a:buFont typeface="Arial" pitchFamily="34" charset="0"/>
              <a:buChar char="•"/>
            </a:pPr>
            <a:r>
              <a:rPr lang="en-GB" sz="700" dirty="0" smtClean="0"/>
              <a:t>Problem solving</a:t>
            </a:r>
          </a:p>
          <a:p>
            <a:pPr marL="171450" indent="-171450">
              <a:buFont typeface="Arial" pitchFamily="34" charset="0"/>
              <a:buChar char="•"/>
            </a:pPr>
            <a:r>
              <a:rPr lang="en-GB" sz="700" dirty="0" smtClean="0"/>
              <a:t>Platform/network</a:t>
            </a:r>
          </a:p>
          <a:p>
            <a:pPr marL="171450" indent="-171450">
              <a:buFont typeface="Arial" pitchFamily="34" charset="0"/>
              <a:buChar char="•"/>
            </a:pPr>
            <a:endParaRPr lang="en-GB" sz="700" dirty="0"/>
          </a:p>
          <a:p>
            <a:r>
              <a:rPr lang="en-GB" sz="700" dirty="0" smtClean="0"/>
              <a:t>Ask yourself:</a:t>
            </a:r>
          </a:p>
          <a:p>
            <a:pPr marL="171450" indent="-171450">
              <a:buFont typeface="Arial" pitchFamily="34" charset="0"/>
              <a:buChar char="•"/>
            </a:pPr>
            <a:r>
              <a:rPr lang="en-GB" sz="700" dirty="0" smtClean="0"/>
              <a:t>What does value proposition type need</a:t>
            </a:r>
          </a:p>
          <a:p>
            <a:pPr marL="171450" indent="-171450">
              <a:buFont typeface="Arial" pitchFamily="34" charset="0"/>
              <a:buChar char="•"/>
            </a:pPr>
            <a:r>
              <a:rPr lang="en-GB" sz="700" dirty="0" smtClean="0"/>
              <a:t>What does each distribution channel need</a:t>
            </a:r>
          </a:p>
          <a:p>
            <a:pPr marL="171450" indent="-171450">
              <a:buFont typeface="Arial" pitchFamily="34" charset="0"/>
              <a:buChar char="•"/>
            </a:pPr>
            <a:r>
              <a:rPr lang="en-GB" sz="700" dirty="0" smtClean="0"/>
              <a:t>What does each customer relationship need</a:t>
            </a:r>
          </a:p>
          <a:p>
            <a:pPr marL="171450" indent="-171450">
              <a:buFont typeface="Arial" pitchFamily="34" charset="0"/>
              <a:buChar char="•"/>
            </a:pPr>
            <a:r>
              <a:rPr lang="en-GB" sz="700" dirty="0" smtClean="0"/>
              <a:t>What does each revenue stream need</a:t>
            </a:r>
          </a:p>
          <a:p>
            <a:pPr marL="171450" indent="-171450">
              <a:buFont typeface="Arial" pitchFamily="34" charset="0"/>
              <a:buChar char="•"/>
            </a:pPr>
            <a:endParaRPr lang="en-GB" sz="700" dirty="0" smtClean="0"/>
          </a:p>
        </p:txBody>
      </p:sp>
      <p:sp>
        <p:nvSpPr>
          <p:cNvPr id="44" name="TextBox 43"/>
          <p:cNvSpPr txBox="1"/>
          <p:nvPr/>
        </p:nvSpPr>
        <p:spPr>
          <a:xfrm>
            <a:off x="1825514" y="3068960"/>
            <a:ext cx="1852520" cy="2246769"/>
          </a:xfrm>
          <a:prstGeom prst="rect">
            <a:avLst/>
          </a:prstGeom>
          <a:noFill/>
        </p:spPr>
        <p:txBody>
          <a:bodyPr wrap="square" rtlCol="0">
            <a:spAutoFit/>
          </a:bodyPr>
          <a:lstStyle/>
          <a:p>
            <a:r>
              <a:rPr lang="en-GB" sz="700" dirty="0" smtClean="0"/>
              <a:t>What are your most important assets need to make your company work</a:t>
            </a:r>
          </a:p>
          <a:p>
            <a:r>
              <a:rPr lang="en-GB" sz="700" dirty="0" smtClean="0"/>
              <a:t/>
            </a:r>
            <a:br>
              <a:rPr lang="en-GB" sz="700" dirty="0" smtClean="0"/>
            </a:br>
            <a:r>
              <a:rPr lang="en-GB" sz="700" dirty="0" smtClean="0"/>
              <a:t>Can be:</a:t>
            </a:r>
          </a:p>
          <a:p>
            <a:pPr marL="171450" indent="-171450">
              <a:buFont typeface="Arial" pitchFamily="34" charset="0"/>
              <a:buChar char="•"/>
            </a:pPr>
            <a:r>
              <a:rPr lang="en-GB" sz="700" dirty="0" smtClean="0"/>
              <a:t>Physical</a:t>
            </a:r>
          </a:p>
          <a:p>
            <a:pPr marL="171450" indent="-171450">
              <a:buFont typeface="Arial" pitchFamily="34" charset="0"/>
              <a:buChar char="•"/>
            </a:pPr>
            <a:r>
              <a:rPr lang="en-GB" sz="700" dirty="0" smtClean="0"/>
              <a:t>Financial</a:t>
            </a:r>
          </a:p>
          <a:p>
            <a:pPr marL="171450" indent="-171450">
              <a:buFont typeface="Arial" pitchFamily="34" charset="0"/>
              <a:buChar char="•"/>
            </a:pPr>
            <a:r>
              <a:rPr lang="en-GB" sz="700" dirty="0" smtClean="0"/>
              <a:t>Intellectual</a:t>
            </a:r>
          </a:p>
          <a:p>
            <a:pPr marL="171450" indent="-171450">
              <a:buFont typeface="Arial" pitchFamily="34" charset="0"/>
              <a:buChar char="•"/>
            </a:pPr>
            <a:r>
              <a:rPr lang="en-GB" sz="700" dirty="0" smtClean="0"/>
              <a:t>Human</a:t>
            </a:r>
          </a:p>
          <a:p>
            <a:pPr marL="171450" indent="-171450">
              <a:buFont typeface="Arial" pitchFamily="34" charset="0"/>
              <a:buChar char="•"/>
            </a:pPr>
            <a:r>
              <a:rPr lang="en-GB" sz="700" dirty="0" smtClean="0"/>
              <a:t>Owned, leased by the company, or acquired from key partners</a:t>
            </a:r>
          </a:p>
          <a:p>
            <a:pPr marL="171450" indent="-171450">
              <a:buFont typeface="Arial" pitchFamily="34" charset="0"/>
              <a:buChar char="•"/>
            </a:pPr>
            <a:endParaRPr lang="en-GB" sz="700" dirty="0" smtClean="0"/>
          </a:p>
          <a:p>
            <a:r>
              <a:rPr lang="en-GB" sz="700" dirty="0" smtClean="0"/>
              <a:t>Ask yourself:</a:t>
            </a:r>
          </a:p>
          <a:p>
            <a:pPr marL="171450" indent="-171450">
              <a:buFont typeface="Arial" pitchFamily="34" charset="0"/>
              <a:buChar char="•"/>
            </a:pPr>
            <a:r>
              <a:rPr lang="en-GB" sz="700" dirty="0" smtClean="0"/>
              <a:t>What does value proposition type need</a:t>
            </a:r>
          </a:p>
          <a:p>
            <a:pPr marL="171450" indent="-171450">
              <a:buFont typeface="Arial" pitchFamily="34" charset="0"/>
              <a:buChar char="•"/>
            </a:pPr>
            <a:r>
              <a:rPr lang="en-GB" sz="700" dirty="0" smtClean="0"/>
              <a:t>What does each distribution channel need</a:t>
            </a:r>
          </a:p>
          <a:p>
            <a:pPr marL="171450" indent="-171450">
              <a:buFont typeface="Arial" pitchFamily="34" charset="0"/>
              <a:buChar char="•"/>
            </a:pPr>
            <a:r>
              <a:rPr lang="en-GB" sz="700" dirty="0" smtClean="0"/>
              <a:t>What does each customer relationship need</a:t>
            </a:r>
          </a:p>
          <a:p>
            <a:pPr marL="171450" indent="-171450">
              <a:buFont typeface="Arial" pitchFamily="34" charset="0"/>
              <a:buChar char="•"/>
            </a:pPr>
            <a:r>
              <a:rPr lang="en-GB" sz="700" dirty="0" smtClean="0"/>
              <a:t>What does each revenue stream need</a:t>
            </a:r>
          </a:p>
          <a:p>
            <a:pPr marL="171450" indent="-171450">
              <a:buFont typeface="Arial" pitchFamily="34" charset="0"/>
              <a:buChar char="•"/>
            </a:pPr>
            <a:endParaRPr lang="en-GB" sz="700" dirty="0"/>
          </a:p>
          <a:p>
            <a:pPr marL="171450" indent="-171450">
              <a:buFont typeface="Arial" pitchFamily="34" charset="0"/>
              <a:buChar char="•"/>
            </a:pPr>
            <a:endParaRPr lang="en-GB" sz="700" dirty="0" smtClean="0"/>
          </a:p>
        </p:txBody>
      </p:sp>
      <p:sp>
        <p:nvSpPr>
          <p:cNvPr id="45" name="TextBox 44"/>
          <p:cNvSpPr txBox="1"/>
          <p:nvPr/>
        </p:nvSpPr>
        <p:spPr>
          <a:xfrm>
            <a:off x="56753" y="677595"/>
            <a:ext cx="1800565" cy="2893100"/>
          </a:xfrm>
          <a:prstGeom prst="rect">
            <a:avLst/>
          </a:prstGeom>
          <a:noFill/>
        </p:spPr>
        <p:txBody>
          <a:bodyPr wrap="square" rtlCol="0">
            <a:spAutoFit/>
          </a:bodyPr>
          <a:lstStyle/>
          <a:p>
            <a:r>
              <a:rPr lang="en-GB" sz="700" dirty="0" smtClean="0"/>
              <a:t>The network of suppliers and partners that make your company work</a:t>
            </a:r>
          </a:p>
          <a:p>
            <a:r>
              <a:rPr lang="en-GB" sz="700" dirty="0" smtClean="0"/>
              <a:t/>
            </a:r>
            <a:br>
              <a:rPr lang="en-GB" sz="700" dirty="0" smtClean="0"/>
            </a:br>
            <a:r>
              <a:rPr lang="en-GB" sz="700" dirty="0" smtClean="0"/>
              <a:t>Could be:</a:t>
            </a:r>
          </a:p>
          <a:p>
            <a:pPr marL="171450" indent="-171450">
              <a:buFont typeface="Arial" pitchFamily="34" charset="0"/>
              <a:buChar char="•"/>
            </a:pPr>
            <a:r>
              <a:rPr lang="en-GB" sz="700" dirty="0" smtClean="0"/>
              <a:t>Strategic alliances between non-competitors</a:t>
            </a:r>
          </a:p>
          <a:p>
            <a:pPr marL="171450" indent="-171450">
              <a:buFont typeface="Arial" pitchFamily="34" charset="0"/>
              <a:buChar char="•"/>
            </a:pPr>
            <a:r>
              <a:rPr lang="en-GB" sz="700" dirty="0" smtClean="0"/>
              <a:t>Strategic partnerships between non-competitors</a:t>
            </a:r>
          </a:p>
          <a:p>
            <a:pPr marL="171450" indent="-171450">
              <a:buFont typeface="Arial" pitchFamily="34" charset="0"/>
              <a:buChar char="•"/>
            </a:pPr>
            <a:r>
              <a:rPr lang="en-GB" sz="700" dirty="0" smtClean="0"/>
              <a:t>Joint ventures to develop new businesses</a:t>
            </a:r>
          </a:p>
          <a:p>
            <a:pPr marL="171450" indent="-171450">
              <a:buFont typeface="Arial" pitchFamily="34" charset="0"/>
              <a:buChar char="•"/>
            </a:pPr>
            <a:r>
              <a:rPr lang="en-GB" sz="700" dirty="0" smtClean="0"/>
              <a:t>Buyer-supplier relationships to assure reliable supplies</a:t>
            </a:r>
          </a:p>
          <a:p>
            <a:pPr marL="171450" indent="-171450">
              <a:buFont typeface="Arial" pitchFamily="34" charset="0"/>
              <a:buChar char="•"/>
            </a:pPr>
            <a:endParaRPr lang="en-GB" sz="700" dirty="0" smtClean="0"/>
          </a:p>
          <a:p>
            <a:pPr marL="171450" indent="-171450">
              <a:buFont typeface="Arial" pitchFamily="34" charset="0"/>
              <a:buChar char="•"/>
            </a:pPr>
            <a:endParaRPr lang="en-GB" sz="700" dirty="0"/>
          </a:p>
          <a:p>
            <a:r>
              <a:rPr lang="en-GB" sz="700" dirty="0" smtClean="0"/>
              <a:t>Ask yourself:</a:t>
            </a:r>
          </a:p>
          <a:p>
            <a:pPr marL="171450" indent="-171450">
              <a:buFont typeface="Arial" pitchFamily="34" charset="0"/>
              <a:buChar char="•"/>
            </a:pPr>
            <a:r>
              <a:rPr lang="en-GB" sz="700" dirty="0" smtClean="0"/>
              <a:t>Who are our key partners</a:t>
            </a:r>
          </a:p>
          <a:p>
            <a:pPr marL="171450" indent="-171450">
              <a:buFont typeface="Arial" pitchFamily="34" charset="0"/>
              <a:buChar char="•"/>
            </a:pPr>
            <a:r>
              <a:rPr lang="en-GB" sz="700" dirty="0" smtClean="0"/>
              <a:t>Which key resources are we acquiring from partners</a:t>
            </a:r>
          </a:p>
          <a:p>
            <a:pPr marL="171450" indent="-171450">
              <a:buFont typeface="Arial" pitchFamily="34" charset="0"/>
              <a:buChar char="•"/>
            </a:pPr>
            <a:r>
              <a:rPr lang="en-GB" sz="700" dirty="0" smtClean="0"/>
              <a:t>Which key activities do partners perform for us</a:t>
            </a:r>
          </a:p>
          <a:p>
            <a:pPr marL="171450" indent="-171450">
              <a:buFont typeface="Arial" pitchFamily="34" charset="0"/>
              <a:buChar char="•"/>
            </a:pPr>
            <a:endParaRPr lang="en-GB" sz="700" dirty="0"/>
          </a:p>
          <a:p>
            <a:r>
              <a:rPr lang="en-GB" sz="700" dirty="0" smtClean="0"/>
              <a:t>Motivations for partnerships:</a:t>
            </a:r>
          </a:p>
          <a:p>
            <a:pPr marL="171450" indent="-171450">
              <a:buFont typeface="Arial" pitchFamily="34" charset="0"/>
              <a:buChar char="•"/>
            </a:pPr>
            <a:r>
              <a:rPr lang="en-GB" sz="700" dirty="0" smtClean="0"/>
              <a:t>Optimisation and economy of scale</a:t>
            </a:r>
          </a:p>
          <a:p>
            <a:pPr marL="171450" indent="-171450">
              <a:buFont typeface="Arial" pitchFamily="34" charset="0"/>
              <a:buChar char="•"/>
            </a:pPr>
            <a:r>
              <a:rPr lang="en-GB" sz="700" dirty="0" smtClean="0"/>
              <a:t>Reduction of risk and uncertainty</a:t>
            </a:r>
          </a:p>
          <a:p>
            <a:pPr marL="171450" indent="-171450">
              <a:buFont typeface="Arial" pitchFamily="34" charset="0"/>
              <a:buChar char="•"/>
            </a:pPr>
            <a:r>
              <a:rPr lang="en-GB" sz="700" dirty="0" smtClean="0"/>
              <a:t>Acquisition of particular resources and activities</a:t>
            </a:r>
          </a:p>
        </p:txBody>
      </p:sp>
      <p:sp>
        <p:nvSpPr>
          <p:cNvPr id="47" name="TextBox 46"/>
          <p:cNvSpPr txBox="1"/>
          <p:nvPr/>
        </p:nvSpPr>
        <p:spPr>
          <a:xfrm>
            <a:off x="971600" y="5157192"/>
            <a:ext cx="3461484" cy="415498"/>
          </a:xfrm>
          <a:prstGeom prst="rect">
            <a:avLst/>
          </a:prstGeom>
          <a:noFill/>
        </p:spPr>
        <p:txBody>
          <a:bodyPr wrap="square" rtlCol="0">
            <a:spAutoFit/>
          </a:bodyPr>
          <a:lstStyle/>
          <a:p>
            <a:r>
              <a:rPr lang="en-GB" sz="700" dirty="0" smtClean="0"/>
              <a:t>All costs incurred to operate your business</a:t>
            </a:r>
          </a:p>
          <a:p>
            <a:r>
              <a:rPr lang="en-GB" sz="700" dirty="0" smtClean="0"/>
              <a:t/>
            </a:r>
            <a:br>
              <a:rPr lang="en-GB" sz="700" dirty="0" smtClean="0"/>
            </a:br>
            <a:endParaRPr lang="en-GB" sz="700" dirty="0" smtClean="0"/>
          </a:p>
        </p:txBody>
      </p:sp>
      <p:sp>
        <p:nvSpPr>
          <p:cNvPr id="48" name="TextBox 47"/>
          <p:cNvSpPr txBox="1"/>
          <p:nvPr/>
        </p:nvSpPr>
        <p:spPr>
          <a:xfrm>
            <a:off x="71317" y="5445224"/>
            <a:ext cx="2052411" cy="1169551"/>
          </a:xfrm>
          <a:prstGeom prst="rect">
            <a:avLst/>
          </a:prstGeom>
          <a:noFill/>
        </p:spPr>
        <p:txBody>
          <a:bodyPr wrap="square" rtlCol="0">
            <a:spAutoFit/>
          </a:bodyPr>
          <a:lstStyle/>
          <a:p>
            <a:r>
              <a:rPr lang="en-GB" sz="700" dirty="0" smtClean="0"/>
              <a:t>Can be:</a:t>
            </a:r>
          </a:p>
          <a:p>
            <a:pPr marL="171450" indent="-171450">
              <a:buFont typeface="Arial" pitchFamily="34" charset="0"/>
              <a:buChar char="•"/>
            </a:pPr>
            <a:r>
              <a:rPr lang="en-GB" sz="700" dirty="0" smtClean="0"/>
              <a:t>Cost driven or value driven</a:t>
            </a:r>
          </a:p>
          <a:p>
            <a:pPr marL="171450" indent="-171450">
              <a:buFont typeface="Arial" pitchFamily="34" charset="0"/>
              <a:buChar char="•"/>
            </a:pPr>
            <a:r>
              <a:rPr lang="en-GB" sz="700" dirty="0" smtClean="0"/>
              <a:t>Fixed cost or variable cost</a:t>
            </a:r>
          </a:p>
          <a:p>
            <a:pPr marL="171450" indent="-171450">
              <a:buFont typeface="Arial" pitchFamily="34" charset="0"/>
              <a:buChar char="•"/>
            </a:pPr>
            <a:r>
              <a:rPr lang="en-GB" sz="700" dirty="0" smtClean="0"/>
              <a:t>Provide economy of scale (cost advantages as output expands) of economy of scope (cost advantages through use of same services for different products)</a:t>
            </a:r>
          </a:p>
          <a:p>
            <a:endParaRPr lang="en-GB" sz="700" dirty="0" smtClean="0"/>
          </a:p>
          <a:p>
            <a:pPr marL="171450" indent="-171450">
              <a:buFont typeface="Arial" pitchFamily="34" charset="0"/>
              <a:buChar char="•"/>
            </a:pPr>
            <a:endParaRPr lang="en-GB" sz="700" dirty="0" smtClean="0"/>
          </a:p>
          <a:p>
            <a:pPr marL="171450" indent="-171450">
              <a:buFont typeface="Arial" pitchFamily="34" charset="0"/>
              <a:buChar char="•"/>
            </a:pPr>
            <a:endParaRPr lang="en-GB" sz="700" dirty="0"/>
          </a:p>
        </p:txBody>
      </p:sp>
      <p:sp>
        <p:nvSpPr>
          <p:cNvPr id="49" name="TextBox 48"/>
          <p:cNvSpPr txBox="1"/>
          <p:nvPr/>
        </p:nvSpPr>
        <p:spPr>
          <a:xfrm>
            <a:off x="2327910" y="5445224"/>
            <a:ext cx="2052411" cy="846386"/>
          </a:xfrm>
          <a:prstGeom prst="rect">
            <a:avLst/>
          </a:prstGeom>
          <a:noFill/>
        </p:spPr>
        <p:txBody>
          <a:bodyPr wrap="square" rtlCol="0">
            <a:spAutoFit/>
          </a:bodyPr>
          <a:lstStyle/>
          <a:p>
            <a:r>
              <a:rPr lang="en-GB" sz="700" dirty="0" smtClean="0"/>
              <a:t>Ask yourself:</a:t>
            </a:r>
          </a:p>
          <a:p>
            <a:pPr marL="171450" indent="-171450">
              <a:buFont typeface="Arial" pitchFamily="34" charset="0"/>
              <a:buChar char="•"/>
            </a:pPr>
            <a:r>
              <a:rPr lang="en-GB" sz="700" dirty="0" smtClean="0"/>
              <a:t>What are the most important costs inherent in the business model</a:t>
            </a:r>
          </a:p>
          <a:p>
            <a:pPr marL="171450" indent="-171450">
              <a:buFont typeface="Arial" pitchFamily="34" charset="0"/>
              <a:buChar char="•"/>
            </a:pPr>
            <a:r>
              <a:rPr lang="en-GB" sz="700" dirty="0" smtClean="0"/>
              <a:t>Which key resources are most expensive</a:t>
            </a:r>
          </a:p>
          <a:p>
            <a:pPr marL="171450" indent="-171450">
              <a:buFont typeface="Arial" pitchFamily="34" charset="0"/>
              <a:buChar char="•"/>
            </a:pPr>
            <a:r>
              <a:rPr lang="en-GB" sz="700" dirty="0" smtClean="0"/>
              <a:t>What key activities are most expensive</a:t>
            </a:r>
          </a:p>
          <a:p>
            <a:pPr marL="171450" indent="-171450">
              <a:buFont typeface="Arial" pitchFamily="34" charset="0"/>
              <a:buChar char="•"/>
            </a:pPr>
            <a:endParaRPr lang="en-GB" sz="700" dirty="0" smtClean="0"/>
          </a:p>
          <a:p>
            <a:pPr marL="171450" indent="-171450">
              <a:buFont typeface="Arial" pitchFamily="34" charset="0"/>
              <a:buChar char="•"/>
            </a:pPr>
            <a:endParaRPr lang="en-GB" sz="700" dirty="0"/>
          </a:p>
        </p:txBody>
      </p:sp>
      <p:sp>
        <p:nvSpPr>
          <p:cNvPr id="50" name="TextBox 49"/>
          <p:cNvSpPr txBox="1"/>
          <p:nvPr/>
        </p:nvSpPr>
        <p:spPr>
          <a:xfrm>
            <a:off x="5682516" y="5140739"/>
            <a:ext cx="3461484" cy="415498"/>
          </a:xfrm>
          <a:prstGeom prst="rect">
            <a:avLst/>
          </a:prstGeom>
          <a:noFill/>
        </p:spPr>
        <p:txBody>
          <a:bodyPr wrap="square" rtlCol="0">
            <a:spAutoFit/>
          </a:bodyPr>
          <a:lstStyle/>
          <a:p>
            <a:r>
              <a:rPr lang="en-GB" sz="700" dirty="0" smtClean="0"/>
              <a:t>The ways your company generates income from each customer segment</a:t>
            </a:r>
          </a:p>
          <a:p>
            <a:r>
              <a:rPr lang="en-GB" sz="700" dirty="0" smtClean="0"/>
              <a:t/>
            </a:r>
            <a:br>
              <a:rPr lang="en-GB" sz="700" dirty="0" smtClean="0"/>
            </a:br>
            <a:endParaRPr lang="en-GB" sz="700" dirty="0" smtClean="0"/>
          </a:p>
        </p:txBody>
      </p:sp>
      <p:sp>
        <p:nvSpPr>
          <p:cNvPr id="51" name="TextBox 50"/>
          <p:cNvSpPr txBox="1"/>
          <p:nvPr/>
        </p:nvSpPr>
        <p:spPr>
          <a:xfrm>
            <a:off x="4557769" y="5445224"/>
            <a:ext cx="2052411" cy="1169551"/>
          </a:xfrm>
          <a:prstGeom prst="rect">
            <a:avLst/>
          </a:prstGeom>
          <a:noFill/>
        </p:spPr>
        <p:txBody>
          <a:bodyPr wrap="square" rtlCol="0">
            <a:spAutoFit/>
          </a:bodyPr>
          <a:lstStyle/>
          <a:p>
            <a:r>
              <a:rPr lang="en-GB" sz="700" dirty="0" smtClean="0"/>
              <a:t>Can be:</a:t>
            </a:r>
          </a:p>
          <a:p>
            <a:pPr marL="171450" indent="-171450">
              <a:buFont typeface="Arial" pitchFamily="34" charset="0"/>
              <a:buChar char="•"/>
            </a:pPr>
            <a:r>
              <a:rPr lang="en-GB" sz="700" dirty="0" smtClean="0"/>
              <a:t>Fixed list, bargaining, or auctioning</a:t>
            </a:r>
          </a:p>
          <a:p>
            <a:pPr marL="171450" indent="-171450">
              <a:buFont typeface="Arial" pitchFamily="34" charset="0"/>
              <a:buChar char="•"/>
            </a:pPr>
            <a:r>
              <a:rPr lang="en-GB" sz="700" dirty="0" smtClean="0"/>
              <a:t>Market dependent, volume dependent or yield dependent</a:t>
            </a:r>
          </a:p>
          <a:p>
            <a:pPr marL="171450" indent="-171450">
              <a:buFont typeface="Arial" pitchFamily="34" charset="0"/>
              <a:buChar char="•"/>
            </a:pPr>
            <a:r>
              <a:rPr lang="en-GB" sz="700" dirty="0" smtClean="0"/>
              <a:t>One-time customer payment (e.g. sales) or recurring revenues (e.g. subscription) </a:t>
            </a:r>
          </a:p>
          <a:p>
            <a:pPr marL="171450" indent="-171450">
              <a:buFont typeface="Arial" pitchFamily="34" charset="0"/>
              <a:buChar char="•"/>
            </a:pPr>
            <a:endParaRPr lang="en-GB" sz="700" dirty="0" smtClean="0"/>
          </a:p>
          <a:p>
            <a:endParaRPr lang="en-GB" sz="700" dirty="0" smtClean="0"/>
          </a:p>
          <a:p>
            <a:pPr marL="171450" indent="-171450">
              <a:buFont typeface="Arial" pitchFamily="34" charset="0"/>
              <a:buChar char="•"/>
            </a:pPr>
            <a:endParaRPr lang="en-GB" sz="700" dirty="0" smtClean="0"/>
          </a:p>
          <a:p>
            <a:pPr marL="171450" indent="-171450">
              <a:buFont typeface="Arial" pitchFamily="34" charset="0"/>
              <a:buChar char="•"/>
            </a:pPr>
            <a:endParaRPr lang="en-GB" sz="700" dirty="0"/>
          </a:p>
        </p:txBody>
      </p:sp>
      <p:sp>
        <p:nvSpPr>
          <p:cNvPr id="52" name="TextBox 51"/>
          <p:cNvSpPr txBox="1"/>
          <p:nvPr/>
        </p:nvSpPr>
        <p:spPr>
          <a:xfrm>
            <a:off x="6660232" y="5490930"/>
            <a:ext cx="2052411" cy="954107"/>
          </a:xfrm>
          <a:prstGeom prst="rect">
            <a:avLst/>
          </a:prstGeom>
          <a:noFill/>
        </p:spPr>
        <p:txBody>
          <a:bodyPr wrap="square" rtlCol="0">
            <a:spAutoFit/>
          </a:bodyPr>
          <a:lstStyle/>
          <a:p>
            <a:r>
              <a:rPr lang="en-GB" sz="700" dirty="0" smtClean="0"/>
              <a:t>Ask yourself:</a:t>
            </a:r>
          </a:p>
          <a:p>
            <a:pPr marL="171450" indent="-171450">
              <a:buFont typeface="Arial" pitchFamily="34" charset="0"/>
              <a:buChar char="•"/>
            </a:pPr>
            <a:r>
              <a:rPr lang="en-GB" sz="700" dirty="0" smtClean="0"/>
              <a:t>What is each customer segment really willing to pay for what value proposition</a:t>
            </a:r>
          </a:p>
          <a:p>
            <a:pPr marL="171450" indent="-171450">
              <a:buFont typeface="Arial" pitchFamily="34" charset="0"/>
              <a:buChar char="•"/>
            </a:pPr>
            <a:r>
              <a:rPr lang="en-GB" sz="700" dirty="0" smtClean="0"/>
              <a:t>How would they prefer to pay</a:t>
            </a:r>
          </a:p>
          <a:p>
            <a:pPr marL="171450" indent="-171450">
              <a:buFont typeface="Arial" pitchFamily="34" charset="0"/>
              <a:buChar char="•"/>
            </a:pPr>
            <a:r>
              <a:rPr lang="en-GB" sz="700" dirty="0" smtClean="0"/>
              <a:t>How much does each revenue stream contribute to overall revenues</a:t>
            </a:r>
          </a:p>
          <a:p>
            <a:pPr marL="171450" indent="-171450">
              <a:buFont typeface="Arial" pitchFamily="34" charset="0"/>
              <a:buChar char="•"/>
            </a:pPr>
            <a:endParaRPr lang="en-GB" sz="700" dirty="0" smtClean="0"/>
          </a:p>
          <a:p>
            <a:pPr marL="171450" indent="-171450">
              <a:buFont typeface="Arial" pitchFamily="34" charset="0"/>
              <a:buChar char="•"/>
            </a:pPr>
            <a:endParaRPr lang="en-GB" sz="700" dirty="0"/>
          </a:p>
        </p:txBody>
      </p:sp>
      <p:sp>
        <p:nvSpPr>
          <p:cNvPr id="2" name="Rectangle 1"/>
          <p:cNvSpPr/>
          <p:nvPr/>
        </p:nvSpPr>
        <p:spPr>
          <a:xfrm>
            <a:off x="7207302" y="116632"/>
            <a:ext cx="1905399" cy="253916"/>
          </a:xfrm>
          <a:prstGeom prst="rect">
            <a:avLst/>
          </a:prstGeom>
        </p:spPr>
        <p:txBody>
          <a:bodyPr wrap="square">
            <a:spAutoFit/>
          </a:bodyPr>
          <a:lstStyle/>
          <a:p>
            <a:pPr algn="r"/>
            <a:r>
              <a:rPr lang="en-GB" sz="1000" b="1" dirty="0"/>
              <a:t>businessmodelgeneration.com</a:t>
            </a:r>
          </a:p>
        </p:txBody>
      </p:sp>
    </p:spTree>
    <p:extLst>
      <p:ext uri="{BB962C8B-B14F-4D97-AF65-F5344CB8AC3E}">
        <p14:creationId xmlns:p14="http://schemas.microsoft.com/office/powerpoint/2010/main" val="3680843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316</Words>
  <Application>Microsoft Office PowerPoint</Application>
  <PresentationFormat>On-screen Show (4:3)</PresentationFormat>
  <Paragraphs>130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Huddersfield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13</cp:revision>
  <cp:lastPrinted>2013-07-23T07:45:02Z</cp:lastPrinted>
  <dcterms:created xsi:type="dcterms:W3CDTF">2013-07-23T07:31:41Z</dcterms:created>
  <dcterms:modified xsi:type="dcterms:W3CDTF">2014-09-16T16:01:00Z</dcterms:modified>
</cp:coreProperties>
</file>