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sldIdLst>
    <p:sldId id="257" r:id="rId5"/>
    <p:sldId id="287" r:id="rId6"/>
    <p:sldId id="289" r:id="rId7"/>
    <p:sldId id="290" r:id="rId8"/>
    <p:sldId id="286" r:id="rId9"/>
    <p:sldId id="28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itlin Wilson" initials="CW" lastIdx="6" clrIdx="0">
    <p:extLst>
      <p:ext uri="{19B8F6BF-5375-455C-9EA6-DF929625EA0E}">
        <p15:presenceInfo xmlns:p15="http://schemas.microsoft.com/office/powerpoint/2012/main" userId="S::c.s.wilson@hud.ac.uk::7c584a07-bfee-4ac2-9e5a-3c5b0ea8ae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F60"/>
    <a:srgbClr val="F2F2F2"/>
    <a:srgbClr val="009E7D"/>
    <a:srgbClr val="009EE3"/>
    <a:srgbClr val="009F7C"/>
    <a:srgbClr val="EE00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792" autoAdjust="0"/>
  </p:normalViewPr>
  <p:slideViewPr>
    <p:cSldViewPr snapToGrid="0">
      <p:cViewPr varScale="1">
        <p:scale>
          <a:sx n="105" d="100"/>
          <a:sy n="105" d="100"/>
        </p:scale>
        <p:origin x="8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 Mitchell" userId="1b977e2d-fa82-4a87-8d57-20decb0d0d9f" providerId="ADAL" clId="{809E2ECA-20C8-4DDD-AC39-9A4AE4034B58}"/>
    <pc:docChg chg="modSld">
      <pc:chgData name="Jo Mitchell" userId="1b977e2d-fa82-4a87-8d57-20decb0d0d9f" providerId="ADAL" clId="{809E2ECA-20C8-4DDD-AC39-9A4AE4034B58}" dt="2024-05-20T10:21:39.168" v="160" actId="1076"/>
      <pc:docMkLst>
        <pc:docMk/>
      </pc:docMkLst>
      <pc:sldChg chg="modSp mod">
        <pc:chgData name="Jo Mitchell" userId="1b977e2d-fa82-4a87-8d57-20decb0d0d9f" providerId="ADAL" clId="{809E2ECA-20C8-4DDD-AC39-9A4AE4034B58}" dt="2024-05-20T10:20:20.131" v="91" actId="20577"/>
        <pc:sldMkLst>
          <pc:docMk/>
          <pc:sldMk cId="2904861203" sldId="286"/>
        </pc:sldMkLst>
        <pc:spChg chg="mod">
          <ac:chgData name="Jo Mitchell" userId="1b977e2d-fa82-4a87-8d57-20decb0d0d9f" providerId="ADAL" clId="{809E2ECA-20C8-4DDD-AC39-9A4AE4034B58}" dt="2024-05-20T10:20:20.131" v="91" actId="20577"/>
          <ac:spMkLst>
            <pc:docMk/>
            <pc:sldMk cId="2904861203" sldId="286"/>
            <ac:spMk id="3" creationId="{CF9208F3-E230-4126-B2FE-EEEF4C4E9F8D}"/>
          </ac:spMkLst>
        </pc:spChg>
      </pc:sldChg>
      <pc:sldChg chg="modSp mod">
        <pc:chgData name="Jo Mitchell" userId="1b977e2d-fa82-4a87-8d57-20decb0d0d9f" providerId="ADAL" clId="{809E2ECA-20C8-4DDD-AC39-9A4AE4034B58}" dt="2024-05-20T10:18:52.347" v="11" actId="20577"/>
        <pc:sldMkLst>
          <pc:docMk/>
          <pc:sldMk cId="3866724301" sldId="287"/>
        </pc:sldMkLst>
        <pc:spChg chg="mod">
          <ac:chgData name="Jo Mitchell" userId="1b977e2d-fa82-4a87-8d57-20decb0d0d9f" providerId="ADAL" clId="{809E2ECA-20C8-4DDD-AC39-9A4AE4034B58}" dt="2024-05-20T10:18:52.347" v="11" actId="20577"/>
          <ac:spMkLst>
            <pc:docMk/>
            <pc:sldMk cId="3866724301" sldId="287"/>
            <ac:spMk id="5" creationId="{958D7570-41F0-4221-AF0D-D627DA9FE4BC}"/>
          </ac:spMkLst>
        </pc:spChg>
      </pc:sldChg>
      <pc:sldChg chg="modSp mod">
        <pc:chgData name="Jo Mitchell" userId="1b977e2d-fa82-4a87-8d57-20decb0d0d9f" providerId="ADAL" clId="{809E2ECA-20C8-4DDD-AC39-9A4AE4034B58}" dt="2024-05-20T10:21:39.168" v="160" actId="1076"/>
        <pc:sldMkLst>
          <pc:docMk/>
          <pc:sldMk cId="2314048290" sldId="288"/>
        </pc:sldMkLst>
        <pc:spChg chg="mod">
          <ac:chgData name="Jo Mitchell" userId="1b977e2d-fa82-4a87-8d57-20decb0d0d9f" providerId="ADAL" clId="{809E2ECA-20C8-4DDD-AC39-9A4AE4034B58}" dt="2024-05-20T10:21:39.168" v="160" actId="1076"/>
          <ac:spMkLst>
            <pc:docMk/>
            <pc:sldMk cId="2314048290" sldId="288"/>
            <ac:spMk id="8" creationId="{9FF32C6D-A37A-F883-21C3-4A2B22071A8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675CB-C1B0-A04F-A488-AD201C221815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28BF4-9543-9447-95CF-54E797D34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234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>
              <a:solidFill>
                <a:srgbClr val="001F60"/>
              </a:solidFill>
              <a:latin typeface="Cambria" panose="02040503050406030204" pitchFamily="18" charset="0"/>
              <a:ea typeface="Cambria" panose="02040503050406030204" pitchFamily="18" charset="0"/>
              <a:cs typeface="Arabic Typesetting" panose="03020402040406030203" pitchFamily="66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F28BF4-9543-9447-95CF-54E797D347F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981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>
              <a:solidFill>
                <a:srgbClr val="001F60"/>
              </a:solidFill>
              <a:latin typeface="Cambria" panose="02040503050406030204" pitchFamily="18" charset="0"/>
              <a:ea typeface="Cambria" panose="02040503050406030204" pitchFamily="18" charset="0"/>
              <a:cs typeface="Arabic Typesetting" panose="03020402040406030203" pitchFamily="66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F28BF4-9543-9447-95CF-54E797D347F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206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>
              <a:solidFill>
                <a:srgbClr val="001F60"/>
              </a:solidFill>
              <a:latin typeface="Cambria" panose="02040503050406030204" pitchFamily="18" charset="0"/>
              <a:ea typeface="Cambria" panose="02040503050406030204" pitchFamily="18" charset="0"/>
              <a:cs typeface="Arabic Typesetting" panose="03020402040406030203" pitchFamily="66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F28BF4-9543-9447-95CF-54E797D347F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858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>
              <a:solidFill>
                <a:srgbClr val="001F60"/>
              </a:solidFill>
              <a:latin typeface="Cambria" panose="02040503050406030204" pitchFamily="18" charset="0"/>
              <a:ea typeface="Cambria" panose="02040503050406030204" pitchFamily="18" charset="0"/>
              <a:cs typeface="Arabic Typesetting" panose="03020402040406030203" pitchFamily="66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F28BF4-9543-9447-95CF-54E797D347F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9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F28BF4-9543-9447-95CF-54E797D347F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98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F28BF4-9543-9447-95CF-54E797D347F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355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475758-CEE4-5545-AA31-B113D85198C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9E6BEEF-41BB-0749-9861-DF3C053F2789}"/>
              </a:ext>
            </a:extLst>
          </p:cNvPr>
          <p:cNvCxnSpPr/>
          <p:nvPr userDrawn="1"/>
        </p:nvCxnSpPr>
        <p:spPr>
          <a:xfrm>
            <a:off x="485534" y="1196966"/>
            <a:ext cx="5665886" cy="0"/>
          </a:xfrm>
          <a:prstGeom prst="line">
            <a:avLst/>
          </a:prstGeom>
          <a:ln>
            <a:solidFill>
              <a:srgbClr val="001F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6822406-5BB5-334E-943D-0FEFA54CF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88515" y="4083530"/>
            <a:ext cx="5665886" cy="0"/>
          </a:xfrm>
          <a:prstGeom prst="line">
            <a:avLst/>
          </a:prstGeom>
          <a:ln>
            <a:solidFill>
              <a:srgbClr val="001F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CD102E5-FADC-0E4A-99A7-CCFF2FA63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88515" y="6115330"/>
            <a:ext cx="5665886" cy="0"/>
          </a:xfrm>
          <a:prstGeom prst="line">
            <a:avLst/>
          </a:prstGeom>
          <a:ln>
            <a:solidFill>
              <a:srgbClr val="001F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2373F54E-5A2C-D44E-A706-362520FFD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8140"/>
          <a:stretch/>
        </p:blipFill>
        <p:spPr>
          <a:xfrm>
            <a:off x="11735196" y="0"/>
            <a:ext cx="548648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73A1E27E-C164-DC46-BAD4-2F39A79180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8515" y="2848655"/>
            <a:ext cx="5098093" cy="907331"/>
          </a:xfrm>
        </p:spPr>
        <p:txBody>
          <a:bodyPr lIns="0">
            <a:noAutofit/>
          </a:bodyPr>
          <a:lstStyle>
            <a:lvl1pPr marL="0" indent="0" algn="l">
              <a:buNone/>
              <a:defRPr sz="24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subtitle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9F23CD-BDD7-4047-84EF-6A10634539B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8515" y="1456880"/>
            <a:ext cx="5098093" cy="1268822"/>
          </a:xfrm>
        </p:spPr>
        <p:txBody>
          <a:bodyPr lIns="0" anchor="t" anchorCtr="0">
            <a:noAutofit/>
          </a:bodyPr>
          <a:lstStyle>
            <a:lvl1pPr algn="l">
              <a:defRPr sz="5000" b="0" i="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add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17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spd="slow" advTm="4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title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3039AC9-B060-5C4E-9424-1A7ED1FCA8D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6397618-7DFA-3B4A-9E53-40D716CAE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1" y="1799999"/>
            <a:ext cx="11310018" cy="4663455"/>
          </a:xfrm>
        </p:spPr>
        <p:txBody>
          <a:bodyPr lIns="0">
            <a:noAutofit/>
          </a:bodyPr>
          <a:lstStyle>
            <a:lvl1pPr>
              <a:buNone/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4FCF4A-ACB5-4D4C-8D03-23434A7C3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92072"/>
          </a:xfrm>
          <a:prstGeom prst="rect">
            <a:avLst/>
          </a:prstGeom>
          <a:solidFill>
            <a:srgbClr val="009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8E2A7D-1080-7A4F-89E6-860764AB2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107528" y="394545"/>
            <a:ext cx="1863027" cy="650048"/>
          </a:xfrm>
          <a:prstGeom prst="rect">
            <a:avLst/>
          </a:prstGeom>
          <a:noFill/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8E3AD7B-D9A3-3F4C-B55C-1F0EF821A1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1" y="365126"/>
            <a:ext cx="9235557" cy="708888"/>
          </a:xfr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add title</a:t>
            </a: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2275D5-DDFF-2645-8A83-A559C3FAF2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60149"/>
          <a:stretch/>
        </p:blipFill>
        <p:spPr>
          <a:xfrm>
            <a:off x="1684551" y="5997600"/>
            <a:ext cx="1241529" cy="86663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393F248-E44C-6B44-8574-7D5E7E7C8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97600"/>
            <a:ext cx="1866232" cy="866632"/>
          </a:xfrm>
          <a:prstGeom prst="rect">
            <a:avLst/>
          </a:prstGeom>
          <a:solidFill>
            <a:srgbClr val="009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12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spd="slow" advTm="4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475758-CEE4-5545-AA31-B113D85198C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9E6BEEF-41BB-0749-9861-DF3C053F2789}"/>
              </a:ext>
            </a:extLst>
          </p:cNvPr>
          <p:cNvCxnSpPr/>
          <p:nvPr userDrawn="1"/>
        </p:nvCxnSpPr>
        <p:spPr>
          <a:xfrm>
            <a:off x="485534" y="1196966"/>
            <a:ext cx="5665886" cy="0"/>
          </a:xfrm>
          <a:prstGeom prst="line">
            <a:avLst/>
          </a:prstGeom>
          <a:ln>
            <a:solidFill>
              <a:srgbClr val="001F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CD102E5-FADC-0E4A-99A7-CCFF2FA63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88515" y="5534376"/>
            <a:ext cx="5665886" cy="0"/>
          </a:xfrm>
          <a:prstGeom prst="line">
            <a:avLst/>
          </a:prstGeom>
          <a:ln>
            <a:solidFill>
              <a:srgbClr val="001F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2373F54E-5A2C-D44E-A706-362520FFD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8140"/>
          <a:stretch/>
        </p:blipFill>
        <p:spPr>
          <a:xfrm>
            <a:off x="11735196" y="0"/>
            <a:ext cx="548648" cy="6858000"/>
          </a:xfrm>
          <a:prstGeom prst="rect">
            <a:avLst/>
          </a:prstGeom>
        </p:spPr>
      </p:pic>
      <p:pic>
        <p:nvPicPr>
          <p:cNvPr id="9" name="Picture 8" descr="Logo&#10;&#10;University of Huddersfield. Inspiring global professionals.">
            <a:extLst>
              <a:ext uri="{FF2B5EF4-FFF2-40B4-BE49-F238E27FC236}">
                <a16:creationId xmlns:a16="http://schemas.microsoft.com/office/drawing/2014/main" id="{4D8E4693-E630-BC46-A8CB-26A8E153FE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3945" y="300742"/>
            <a:ext cx="2032233" cy="7732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9F23CD-BDD7-4047-84EF-6A10634539B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8515" y="1191096"/>
            <a:ext cx="5662905" cy="2110908"/>
          </a:xfrm>
        </p:spPr>
        <p:txBody>
          <a:bodyPr lIns="0" anchor="ctr" anchorCtr="0">
            <a:noAutofit/>
          </a:bodyPr>
          <a:lstStyle>
            <a:lvl1pPr algn="l">
              <a:defRPr sz="3500" b="0" i="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add text</a:t>
            </a:r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A90FCD3-0112-0742-B47E-4E0622687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88515" y="3490785"/>
            <a:ext cx="5665886" cy="0"/>
          </a:xfrm>
          <a:prstGeom prst="line">
            <a:avLst/>
          </a:prstGeom>
          <a:ln>
            <a:solidFill>
              <a:srgbClr val="001F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Logo&#10;&#10;HEA Global Teaching Excellence Award 2017. Winner. ">
            <a:extLst>
              <a:ext uri="{FF2B5EF4-FFF2-40B4-BE49-F238E27FC236}">
                <a16:creationId xmlns:a16="http://schemas.microsoft.com/office/drawing/2014/main" id="{9C8C7AA0-AE25-F64E-B003-CC79F03D9E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7674" t="9043" r="20451" b="11778"/>
          <a:stretch/>
        </p:blipFill>
        <p:spPr>
          <a:xfrm>
            <a:off x="573753" y="3767941"/>
            <a:ext cx="611642" cy="601903"/>
          </a:xfrm>
          <a:prstGeom prst="rect">
            <a:avLst/>
          </a:prstGeom>
        </p:spPr>
      </p:pic>
      <p:pic>
        <p:nvPicPr>
          <p:cNvPr id="21" name="Picture 20" descr="Logo&#10;&#10;TEF Gold. Teaching Excellence Framework">
            <a:extLst>
              <a:ext uri="{FF2B5EF4-FFF2-40B4-BE49-F238E27FC236}">
                <a16:creationId xmlns:a16="http://schemas.microsoft.com/office/drawing/2014/main" id="{549C419D-5E87-B242-9F8E-8C9F42BD89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29263" r="6183" b="30708"/>
          <a:stretch/>
        </p:blipFill>
        <p:spPr>
          <a:xfrm>
            <a:off x="1895271" y="3889634"/>
            <a:ext cx="1233903" cy="404874"/>
          </a:xfrm>
          <a:prstGeom prst="rect">
            <a:avLst/>
          </a:prstGeom>
        </p:spPr>
      </p:pic>
      <p:pic>
        <p:nvPicPr>
          <p:cNvPr id="28" name="Picture 27" descr="Logo&#10;&#10;The Queens Anniversary Prizes, For Higher and Further Education 2019.">
            <a:extLst>
              <a:ext uri="{FF2B5EF4-FFF2-40B4-BE49-F238E27FC236}">
                <a16:creationId xmlns:a16="http://schemas.microsoft.com/office/drawing/2014/main" id="{A8169CF0-5097-D849-BC54-79FE29D695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23543" t="6615" r="25455"/>
          <a:stretch/>
        </p:blipFill>
        <p:spPr>
          <a:xfrm>
            <a:off x="3724729" y="3748009"/>
            <a:ext cx="571808" cy="805146"/>
          </a:xfrm>
          <a:prstGeom prst="rect">
            <a:avLst/>
          </a:prstGeom>
        </p:spPr>
      </p:pic>
      <p:pic>
        <p:nvPicPr>
          <p:cNvPr id="29" name="Picture 28" descr="Logo&#10;&#10;The Awards, Award Winner. University of the year 2013.">
            <a:extLst>
              <a:ext uri="{FF2B5EF4-FFF2-40B4-BE49-F238E27FC236}">
                <a16:creationId xmlns:a16="http://schemas.microsoft.com/office/drawing/2014/main" id="{1ED7A32C-63A8-F142-9001-A56F1791DA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12448" t="13424" r="11902" b="19841"/>
          <a:stretch/>
        </p:blipFill>
        <p:spPr>
          <a:xfrm>
            <a:off x="488515" y="4701685"/>
            <a:ext cx="754157" cy="511618"/>
          </a:xfrm>
          <a:prstGeom prst="rect">
            <a:avLst/>
          </a:prstGeom>
        </p:spPr>
      </p:pic>
      <p:pic>
        <p:nvPicPr>
          <p:cNvPr id="31" name="Picture 30" descr="Logo&#10;&#10;QS Stars Rating System. Five stars.">
            <a:extLst>
              <a:ext uri="{FF2B5EF4-FFF2-40B4-BE49-F238E27FC236}">
                <a16:creationId xmlns:a16="http://schemas.microsoft.com/office/drawing/2014/main" id="{AE265136-EFDC-F548-AD46-6E91E9E4793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 l="932" r="932"/>
          <a:stretch/>
        </p:blipFill>
        <p:spPr>
          <a:xfrm>
            <a:off x="1922831" y="4718128"/>
            <a:ext cx="855619" cy="481523"/>
          </a:xfrm>
          <a:prstGeom prst="rect">
            <a:avLst/>
          </a:prstGeom>
        </p:spPr>
      </p:pic>
      <p:pic>
        <p:nvPicPr>
          <p:cNvPr id="32" name="Picture 31" descr="Logo&#10;&#10;Athena Swan, Bronze Award. Gender Charter">
            <a:extLst>
              <a:ext uri="{FF2B5EF4-FFF2-40B4-BE49-F238E27FC236}">
                <a16:creationId xmlns:a16="http://schemas.microsoft.com/office/drawing/2014/main" id="{8281AA08-A20A-664A-89CD-F7405541BAC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 t="11169" b="11169"/>
          <a:stretch/>
        </p:blipFill>
        <p:spPr>
          <a:xfrm>
            <a:off x="3478517" y="4711754"/>
            <a:ext cx="984740" cy="54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11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spd="slow" advTm="4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8CF32A2-8AAE-E548-9B3B-2952B5ACA4C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6F3413-D6BD-9147-95CA-1D4F223F29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365126"/>
            <a:ext cx="9235558" cy="708888"/>
          </a:xfr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add title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78A5D-0E69-8446-95B3-63391BF01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1529498"/>
            <a:ext cx="11382233" cy="4963377"/>
          </a:xfrm>
        </p:spPr>
        <p:txBody>
          <a:bodyPr lIns="0">
            <a:noAutofit/>
          </a:bodyPr>
          <a:lstStyle>
            <a:lvl1pPr>
              <a:buNone/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46E77C-8A77-594B-8535-521C5506A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7528" y="365125"/>
            <a:ext cx="1863027" cy="7088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2D0026-72CA-1245-B042-EACE31864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85609" y="5991368"/>
            <a:ext cx="3115489" cy="86663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DA044F-CD06-DD4B-85BA-C69B1112DCAF}"/>
              </a:ext>
            </a:extLst>
          </p:cNvPr>
          <p:cNvCxnSpPr>
            <a:cxnSpLocks/>
          </p:cNvCxnSpPr>
          <p:nvPr userDrawn="1"/>
        </p:nvCxnSpPr>
        <p:spPr>
          <a:xfrm>
            <a:off x="468000" y="1344446"/>
            <a:ext cx="11382233" cy="0"/>
          </a:xfrm>
          <a:prstGeom prst="line">
            <a:avLst/>
          </a:prstGeom>
          <a:ln>
            <a:solidFill>
              <a:srgbClr val="001F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855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spd="slow" advTm="4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1ACA19B-E78E-0347-A606-5961BC4EF3D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00DFA7-2A10-0942-9F21-4F6345BA4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7528" y="365125"/>
            <a:ext cx="1863027" cy="70888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FF7D690-142E-8942-B492-1A3B85BF8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1" y="1529498"/>
            <a:ext cx="11310018" cy="4571051"/>
          </a:xfrm>
        </p:spPr>
        <p:txBody>
          <a:bodyPr lIns="0">
            <a:noAutofit/>
          </a:bodyPr>
          <a:lstStyle>
            <a:lvl1pPr>
              <a:buNone/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B203C5F-99D5-6641-933D-AAA600386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89256"/>
          <a:stretch/>
        </p:blipFill>
        <p:spPr>
          <a:xfrm>
            <a:off x="-56" y="6492874"/>
            <a:ext cx="12216644" cy="365126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58E83C71-A15E-C948-AF71-24E9FE4D77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365126"/>
            <a:ext cx="9235558" cy="708888"/>
          </a:xfr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add title</a:t>
            </a:r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AC8792F-2CA6-3B44-A355-EFB4505CABAE}"/>
              </a:ext>
            </a:extLst>
          </p:cNvPr>
          <p:cNvCxnSpPr>
            <a:cxnSpLocks/>
          </p:cNvCxnSpPr>
          <p:nvPr userDrawn="1"/>
        </p:nvCxnSpPr>
        <p:spPr>
          <a:xfrm>
            <a:off x="468000" y="1344446"/>
            <a:ext cx="11382233" cy="0"/>
          </a:xfrm>
          <a:prstGeom prst="line">
            <a:avLst/>
          </a:prstGeom>
          <a:ln>
            <a:solidFill>
              <a:srgbClr val="001F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583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spd="slow" advTm="4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 Two col">
    <p:bg>
      <p:bgPr>
        <a:solidFill>
          <a:srgbClr val="009F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F1E11B3-9111-354C-8A82-6EF866D7DE5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9E6FEA-62D2-BE4D-AD22-296D292D22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7528" y="365125"/>
            <a:ext cx="1863027" cy="70888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02A42-BB98-344C-930E-928368721A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8000" y="1530000"/>
            <a:ext cx="5610367" cy="4737823"/>
          </a:xfrm>
        </p:spPr>
        <p:txBody>
          <a:bodyPr lIns="0">
            <a:noAutofit/>
          </a:bodyPr>
          <a:lstStyle>
            <a:lvl1pPr>
              <a:buNone/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827C0F-C3F9-7340-A915-A36C384130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530000"/>
            <a:ext cx="5610367" cy="4737823"/>
          </a:xfrm>
        </p:spPr>
        <p:txBody>
          <a:bodyPr lIns="0">
            <a:noAutofit/>
          </a:bodyPr>
          <a:lstStyle>
            <a:lvl1pPr>
              <a:buNone/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D63715-6392-0F4B-9652-3E223E189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0" y="5854700"/>
            <a:ext cx="3606800" cy="10033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2DBE6DD9-ED97-374A-AD73-729CA802EE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365126"/>
            <a:ext cx="9235558" cy="708888"/>
          </a:xfr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add title</a:t>
            </a:r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BAD2230-5384-5947-BBDD-0B4B9F2ABD05}"/>
              </a:ext>
            </a:extLst>
          </p:cNvPr>
          <p:cNvCxnSpPr>
            <a:cxnSpLocks/>
          </p:cNvCxnSpPr>
          <p:nvPr userDrawn="1"/>
        </p:nvCxnSpPr>
        <p:spPr>
          <a:xfrm>
            <a:off x="468000" y="1344446"/>
            <a:ext cx="11382233" cy="0"/>
          </a:xfrm>
          <a:prstGeom prst="line">
            <a:avLst/>
          </a:prstGeom>
          <a:ln>
            <a:solidFill>
              <a:srgbClr val="001F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613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spd="slow" advTm="4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4 Two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2CCE2C0-DEF6-2C46-81E7-B480F3204A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E343E52-6429-F54C-B215-26CB1235A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7528" y="365125"/>
            <a:ext cx="1863027" cy="7088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C1D4A-36CE-FB44-B92B-1FB296B80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000" y="1439140"/>
            <a:ext cx="5551801" cy="553433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2400" b="1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681157-F0B2-144C-BA74-70D0C68E05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8000" y="1992572"/>
            <a:ext cx="5551801" cy="4094329"/>
          </a:xfrm>
        </p:spPr>
        <p:txBody>
          <a:bodyPr lIns="0">
            <a:noAutofit/>
          </a:bodyPr>
          <a:lstStyle>
            <a:lvl1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C0EE16-3C07-E144-A1FB-6241A7A873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39140"/>
            <a:ext cx="5610366" cy="553433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2400" b="1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B8601D-13D0-EE40-AC4B-E54DBDCC7D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92572"/>
            <a:ext cx="5610366" cy="4094329"/>
          </a:xfrm>
        </p:spPr>
        <p:txBody>
          <a:bodyPr lIns="0">
            <a:noAutofit/>
          </a:bodyPr>
          <a:lstStyle>
            <a:lvl1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0CF5198-2414-684C-A1B5-694326345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04" t="1" b="89276"/>
          <a:stretch/>
        </p:blipFill>
        <p:spPr>
          <a:xfrm>
            <a:off x="0" y="6492873"/>
            <a:ext cx="12192000" cy="365127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C12DFFE-DB38-7846-9D3F-42CA836E80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365126"/>
            <a:ext cx="9235558" cy="708888"/>
          </a:xfr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add title</a:t>
            </a:r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E52349C-6465-D645-850B-13D1F0E0F914}"/>
              </a:ext>
            </a:extLst>
          </p:cNvPr>
          <p:cNvCxnSpPr>
            <a:cxnSpLocks/>
          </p:cNvCxnSpPr>
          <p:nvPr userDrawn="1"/>
        </p:nvCxnSpPr>
        <p:spPr>
          <a:xfrm>
            <a:off x="468000" y="1344446"/>
            <a:ext cx="11382233" cy="0"/>
          </a:xfrm>
          <a:prstGeom prst="line">
            <a:avLst/>
          </a:prstGeom>
          <a:ln>
            <a:solidFill>
              <a:srgbClr val="001F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44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spd="slow" advTm="4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itle - content - Two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3DA9F47-1DE9-E945-9EE0-EB1594501F9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7B4879A-FE84-234B-96DF-89E0656646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92072"/>
          </a:xfrm>
          <a:prstGeom prst="rect">
            <a:avLst/>
          </a:prstGeom>
          <a:solidFill>
            <a:srgbClr val="001F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69095-7B4C-4E4B-B53C-EA6269A29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800000"/>
            <a:ext cx="6540812" cy="4663455"/>
          </a:xfrm>
        </p:spPr>
        <p:txBody>
          <a:bodyPr lIns="0">
            <a:noAutofit/>
          </a:bodyPr>
          <a:lstStyle>
            <a:lvl1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4C84C3-51A8-D845-BC85-61A4042BF7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8000" y="1800000"/>
            <a:ext cx="4499785" cy="4663455"/>
          </a:xfrm>
        </p:spPr>
        <p:txBody>
          <a:bodyPr lIns="0">
            <a:noAutofit/>
          </a:bodyPr>
          <a:lstStyle>
            <a:lvl1pPr marL="0" indent="0">
              <a:buNone/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799CE96-F898-8142-9BAB-1A049CD7D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107528" y="394545"/>
            <a:ext cx="1863027" cy="650048"/>
          </a:xfrm>
          <a:prstGeom prst="rect">
            <a:avLst/>
          </a:prstGeom>
          <a:noFill/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C224FCA9-10AE-1F41-AB85-697B807FD8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365126"/>
            <a:ext cx="9235558" cy="708888"/>
          </a:xfr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add title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5F6727-ED39-5947-A0F5-1A02BACA91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0" y="6004751"/>
            <a:ext cx="3570014" cy="86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85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spd="slow" advTm="4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 title - content - Two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3DA9F47-1DE9-E945-9EE0-EB1594501F9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7B4879A-FE84-234B-96DF-89E0656646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92072"/>
          </a:xfrm>
          <a:prstGeom prst="rect">
            <a:avLst/>
          </a:prstGeom>
          <a:solidFill>
            <a:srgbClr val="001F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4C84C3-51A8-D845-BC85-61A4042BF7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8000" y="1800000"/>
            <a:ext cx="4499785" cy="4663455"/>
          </a:xfrm>
        </p:spPr>
        <p:txBody>
          <a:bodyPr lIns="0">
            <a:noAutofit/>
          </a:bodyPr>
          <a:lstStyle>
            <a:lvl1pPr marL="0" indent="0">
              <a:buNone/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799CE96-F898-8142-9BAB-1A049CD7D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107528" y="394545"/>
            <a:ext cx="1863027" cy="650048"/>
          </a:xfrm>
          <a:prstGeom prst="rect">
            <a:avLst/>
          </a:prstGeom>
          <a:noFill/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C224FCA9-10AE-1F41-AB85-697B807FD8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365126"/>
            <a:ext cx="9235558" cy="708888"/>
          </a:xfr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add title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5F6727-ED39-5947-A0F5-1A02BACA91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0" y="6004751"/>
            <a:ext cx="3570014" cy="866632"/>
          </a:xfrm>
          <a:prstGeom prst="rect">
            <a:avLst/>
          </a:prstGeom>
        </p:spPr>
      </p:pic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42716651-5790-4C44-8454-8CE6043277C3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245100" y="1800225"/>
            <a:ext cx="6538913" cy="4692650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377762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spd="slow" advTm="4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title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4D06F5A-F75C-AD44-829B-EEE73FA73F3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615880-98E8-E747-984B-408ED6230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92072"/>
          </a:xfrm>
          <a:prstGeom prst="rect">
            <a:avLst/>
          </a:prstGeom>
          <a:solidFill>
            <a:srgbClr val="EE0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451CE3F-E760-6740-AF01-4D6F1D616F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107528" y="394545"/>
            <a:ext cx="1863027" cy="650048"/>
          </a:xfrm>
          <a:prstGeom prst="rect">
            <a:avLst/>
          </a:prstGeom>
          <a:noFill/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C7582F0-D21A-F844-A776-29D8AD2E7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1" y="1799999"/>
            <a:ext cx="11310018" cy="4663455"/>
          </a:xfrm>
        </p:spPr>
        <p:txBody>
          <a:bodyPr lIns="0">
            <a:noAutofit/>
          </a:bodyPr>
          <a:lstStyle>
            <a:lvl1pPr>
              <a:buNone/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ED15C3C-7ABE-1A4B-94BB-CB02F64951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1" y="365126"/>
            <a:ext cx="9235557" cy="708888"/>
          </a:xfr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add title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7F62A5-F975-164F-ADA3-A2E0707A2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79358" y="5854700"/>
            <a:ext cx="4012642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01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spd="slow" advTm="4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title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1D65163-3CBA-2646-8908-D5BB5B4CFC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4F98EA9-1A76-F84B-B7D6-3F92571C3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1" y="1799999"/>
            <a:ext cx="11310018" cy="4663455"/>
          </a:xfrm>
        </p:spPr>
        <p:txBody>
          <a:bodyPr lIns="0">
            <a:noAutofit/>
          </a:bodyPr>
          <a:lstStyle>
            <a:lvl1pPr>
              <a:buNone/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6F134B-60E0-154C-B7BB-5EE89DBFD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92072"/>
          </a:xfrm>
          <a:prstGeom prst="rect">
            <a:avLst/>
          </a:prstGeom>
          <a:solidFill>
            <a:srgbClr val="009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47FB72E-C623-9747-BFED-F5A1A3B1A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107528" y="394545"/>
            <a:ext cx="1863027" cy="650048"/>
          </a:xfrm>
          <a:prstGeom prst="rect">
            <a:avLst/>
          </a:prstGeom>
          <a:noFill/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D4C2CE5E-E48C-5B48-A5DE-340A885FF5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1" y="365126"/>
            <a:ext cx="9235557" cy="708888"/>
          </a:xfr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add title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830F0C-3A5D-9143-A2E5-C76B35865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85609" y="5991368"/>
            <a:ext cx="3115489" cy="86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8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spd="slow" advTm="4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FADF30-A7AE-264B-9181-F7EF22D42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62C240-50A7-3A48-8ECF-2E610ACAE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2935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61" r:id="rId7"/>
    <p:sldLayoutId id="2147483657" r:id="rId8"/>
    <p:sldLayoutId id="2147483654" r:id="rId9"/>
    <p:sldLayoutId id="2147483655" r:id="rId10"/>
    <p:sldLayoutId id="2147483660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spd="slow" advTm="4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ud.eu.qualtrics.com/jfe/form/SV_7WIBcA0fytmOz1c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s://students.hud.ac.uk/help/disability/register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5AC49-3CFB-6F4D-B085-11446A627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65126"/>
            <a:ext cx="9235558" cy="708888"/>
          </a:xfrm>
        </p:spPr>
        <p:txBody>
          <a:bodyPr/>
          <a:lstStyle/>
          <a:p>
            <a:r>
              <a:rPr lang="en-US" sz="5000" b="1" dirty="0">
                <a:solidFill>
                  <a:schemeClr val="accent1">
                    <a:lumMod val="75000"/>
                  </a:schemeClr>
                </a:solidFill>
              </a:rPr>
              <a:t>Barriers to placement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58D7570-41F0-4221-AF0D-D627DA9FE4BC}"/>
              </a:ext>
            </a:extLst>
          </p:cNvPr>
          <p:cNvSpPr txBox="1">
            <a:spLocks/>
          </p:cNvSpPr>
          <p:nvPr/>
        </p:nvSpPr>
        <p:spPr>
          <a:xfrm>
            <a:off x="242919" y="1364095"/>
            <a:ext cx="11749056" cy="5391804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01F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1F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1F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1F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1F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50000"/>
              </a:lnSpc>
            </a:pP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There are a range of challenges and issues which may impact on placement for students at any given time. These can be worrying but are part of day-to-day life. Challenges may include:</a:t>
            </a:r>
            <a:endParaRPr lang="en-US" sz="1000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marL="5715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Specific learning difficulties such as dyslexia</a:t>
            </a:r>
          </a:p>
          <a:p>
            <a:pPr marL="5715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Ongoing mental health issues</a:t>
            </a:r>
          </a:p>
          <a:p>
            <a:pPr marL="5715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Physical or mobility difficulties</a:t>
            </a:r>
          </a:p>
          <a:p>
            <a:pPr marL="5715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Medical conditions such as diabetes, epilepsy, heart condition etc.</a:t>
            </a:r>
          </a:p>
          <a:p>
            <a:pPr marL="5715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Caring responsibilities</a:t>
            </a:r>
          </a:p>
          <a:p>
            <a:pPr marL="5715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Personal circumstances such as bereavement or financial difficulties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000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1000" dirty="0">
              <a:solidFill>
                <a:srgbClr val="F2F2F2"/>
              </a:solidFill>
              <a:latin typeface="Arial"/>
              <a:cs typeface="Arial"/>
            </a:endParaRPr>
          </a:p>
        </p:txBody>
      </p:sp>
      <p:pic>
        <p:nvPicPr>
          <p:cNvPr id="3" name="Picture 2" descr="Disabled students walking together on the University campus.">
            <a:extLst>
              <a:ext uri="{FF2B5EF4-FFF2-40B4-BE49-F238E27FC236}">
                <a16:creationId xmlns:a16="http://schemas.microsoft.com/office/drawing/2014/main" id="{1D78CED5-F8DC-F83B-754C-489D0CBAF4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022" y="2724912"/>
            <a:ext cx="3018580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38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spd="slow" advTm="4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5AC49-3CFB-6F4D-B085-11446A627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65126"/>
            <a:ext cx="9235558" cy="708888"/>
          </a:xfrm>
        </p:spPr>
        <p:txBody>
          <a:bodyPr/>
          <a:lstStyle/>
          <a:p>
            <a:r>
              <a:rPr lang="en-US" sz="5000" b="1" dirty="0">
                <a:solidFill>
                  <a:schemeClr val="accent1">
                    <a:lumMod val="75000"/>
                  </a:schemeClr>
                </a:solidFill>
              </a:rPr>
              <a:t>Managing the barriers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58D7570-41F0-4221-AF0D-D627DA9FE4BC}"/>
              </a:ext>
            </a:extLst>
          </p:cNvPr>
          <p:cNvSpPr txBox="1">
            <a:spLocks/>
          </p:cNvSpPr>
          <p:nvPr/>
        </p:nvSpPr>
        <p:spPr>
          <a:xfrm>
            <a:off x="221472" y="1245223"/>
            <a:ext cx="11749056" cy="5391804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01F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1F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1F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1F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1F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Raise the issue with staff at the University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– do this at the earliest opportunity to ensure you get the support you need.</a:t>
            </a:r>
          </a:p>
          <a:p>
            <a:pPr marL="5715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Get the right level of support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– this will depend on the nature of your work placement and the impact of the issue on your work.</a:t>
            </a:r>
          </a:p>
          <a:p>
            <a:pPr marL="5715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Get access to the right help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– we can direct you to the best place, this may be from the Placement Unit, a member of academic staff, Disability Services, Careers and Employability Services etc. </a:t>
            </a:r>
          </a:p>
          <a:p>
            <a:pPr marL="5715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Support to share information with the employer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– access guidelines and advice on when and how to do this.</a:t>
            </a:r>
          </a:p>
          <a:p>
            <a:pPr marL="5715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672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spd="slow" advTm="4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5AC49-3CFB-6F4D-B085-11446A627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144" y="338215"/>
            <a:ext cx="9235558" cy="708888"/>
          </a:xfrm>
        </p:spPr>
        <p:txBody>
          <a:bodyPr/>
          <a:lstStyle/>
          <a:p>
            <a:r>
              <a:rPr lang="en-US" sz="5000" b="1" dirty="0">
                <a:solidFill>
                  <a:schemeClr val="accent1">
                    <a:lumMod val="75000"/>
                  </a:schemeClr>
                </a:solidFill>
              </a:rPr>
              <a:t>Who shares information?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B0F7453D-F15D-A061-B12E-246C7FC888ED}"/>
              </a:ext>
            </a:extLst>
          </p:cNvPr>
          <p:cNvSpPr txBox="1">
            <a:spLocks/>
          </p:cNvSpPr>
          <p:nvPr/>
        </p:nvSpPr>
        <p:spPr>
          <a:xfrm>
            <a:off x="367416" y="1580503"/>
            <a:ext cx="11749056" cy="5391804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01F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1F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1F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1F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1F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You are responsible for sharing information with an employer </a:t>
            </a:r>
          </a:p>
          <a:p>
            <a:pPr marL="5715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Information around personal circumstances, a disability or an ongoing condition can be sensitive and may be subject to data protection regulations. </a:t>
            </a:r>
          </a:p>
          <a:p>
            <a:pPr marL="5715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This is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your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information and you need to be in control of where and how this is shared.</a:t>
            </a:r>
          </a:p>
        </p:txBody>
      </p:sp>
    </p:spTree>
    <p:extLst>
      <p:ext uri="{BB962C8B-B14F-4D97-AF65-F5344CB8AC3E}">
        <p14:creationId xmlns:p14="http://schemas.microsoft.com/office/powerpoint/2010/main" val="412119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spd="slow" advTm="4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5AC49-3CFB-6F4D-B085-11446A627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65126"/>
            <a:ext cx="9235558" cy="708888"/>
          </a:xfrm>
        </p:spPr>
        <p:txBody>
          <a:bodyPr/>
          <a:lstStyle/>
          <a:p>
            <a:r>
              <a:rPr lang="en-US" sz="5000" b="1" dirty="0">
                <a:solidFill>
                  <a:schemeClr val="accent1">
                    <a:lumMod val="75000"/>
                  </a:schemeClr>
                </a:solidFill>
              </a:rPr>
              <a:t>Reasons to share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58D7570-41F0-4221-AF0D-D627DA9FE4BC}"/>
              </a:ext>
            </a:extLst>
          </p:cNvPr>
          <p:cNvSpPr txBox="1">
            <a:spLocks/>
          </p:cNvSpPr>
          <p:nvPr/>
        </p:nvSpPr>
        <p:spPr>
          <a:xfrm>
            <a:off x="242919" y="1364095"/>
            <a:ext cx="11749056" cy="5391804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01F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1F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1F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1F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1F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50000"/>
              </a:lnSpc>
            </a:pP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There are a range positive reasons for sharing information about barriers to placement with the University and an employer: </a:t>
            </a:r>
            <a:endParaRPr lang="en-US" sz="1000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marL="5715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Access to support and adjustments</a:t>
            </a:r>
          </a:p>
          <a:p>
            <a:pPr marL="5715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You can more effectively meet the placement competencies and outcomes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5715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You are in a better position to demonstrate your skills and knowledge</a:t>
            </a:r>
          </a:p>
          <a:p>
            <a:pPr marL="5715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It encourages good communication between you and the employer</a:t>
            </a:r>
          </a:p>
          <a:p>
            <a:pPr marL="5715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It reduced stress and anxiety around the placement</a:t>
            </a:r>
          </a:p>
          <a:p>
            <a:pPr marL="5715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It helps the employer become more responsive to individual needs in the future</a:t>
            </a:r>
          </a:p>
          <a:p>
            <a:pPr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390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spd="slow" advTm="4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8D789-1ACC-4615-9343-21A36BDD4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Links to Disability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208F3-E230-4126-B2FE-EEEF4C4E9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986" y="1293089"/>
            <a:ext cx="8930889" cy="5564911"/>
          </a:xfrm>
        </p:spPr>
        <p:txBody>
          <a:bodyPr/>
          <a:lstStyle/>
          <a:p>
            <a:pPr marL="0" indent="0">
              <a:lnSpc>
                <a:spcPct val="150000"/>
              </a:lnSpc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If you have not linked with Disability Services and wish to discuss support for placement and your academic studies in general: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Make an appointment in person at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iPoint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or by telephoning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iPoint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on 01484 471001.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Complete the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  <a:hlinkClick r:id="rId3"/>
              </a:rPr>
              <a:t>online appointment request form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available on the Disability Services web site.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  <a:hlinkClick r:id="rId4"/>
              </a:rPr>
              <a:t>Register with Disability Services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via the web site and a member of the team will advise about the range of support. </a:t>
            </a:r>
            <a:endParaRPr lang="en-GB" dirty="0"/>
          </a:p>
        </p:txBody>
      </p:sp>
      <p:pic>
        <p:nvPicPr>
          <p:cNvPr id="4" name="Picture 3" descr="An image of students above the words 'Register with Disability Services'.">
            <a:extLst>
              <a:ext uri="{FF2B5EF4-FFF2-40B4-BE49-F238E27FC236}">
                <a16:creationId xmlns:a16="http://schemas.microsoft.com/office/drawing/2014/main" id="{F784F3E7-0B11-4B3B-9B3A-E8245FA06A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0875" y="1748954"/>
            <a:ext cx="2803150" cy="380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86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spd="slow" advTm="4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8D789-1ACC-4615-9343-21A36BDD4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Public, Statutory and Regulatory Bodies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F32C6D-A37A-F883-21C3-4A2B22071A85}"/>
              </a:ext>
            </a:extLst>
          </p:cNvPr>
          <p:cNvSpPr txBox="1"/>
          <p:nvPr/>
        </p:nvSpPr>
        <p:spPr>
          <a:xfrm>
            <a:off x="590005" y="1483041"/>
            <a:ext cx="6099048" cy="5009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2400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some vocational or professional courses there is a Public, Statutory or Regulatory Body (PSRB) requirement for you to disclose a disability if this impacts on the work of the placement. The PSRB will provide guidance and it is strongly recommended that you access </a:t>
            </a:r>
            <a:r>
              <a:rPr lang="en-GB" sz="2400" dirty="0">
                <a:solidFill>
                  <a:srgbClr val="2F549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</a:t>
            </a:r>
            <a:r>
              <a:rPr lang="en-GB" sz="2400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follow their recommendation </a:t>
            </a:r>
            <a:r>
              <a:rPr lang="en-GB" sz="2400" dirty="0">
                <a:solidFill>
                  <a:srgbClr val="2F549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sharing disability-related information</a:t>
            </a:r>
            <a:r>
              <a:rPr lang="en-GB" sz="2400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Content Placeholder 4" descr="An image of a Disability Adviser talking to a student.">
            <a:extLst>
              <a:ext uri="{FF2B5EF4-FFF2-40B4-BE49-F238E27FC236}">
                <a16:creationId xmlns:a16="http://schemas.microsoft.com/office/drawing/2014/main" id="{68351D95-AF32-CE10-2A76-9B40724339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75307" y="1969363"/>
            <a:ext cx="4344392" cy="289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04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spd="slow" advTm="45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4_UG Recruitment Powerpoint Template 2020_DV2" id="{257E9C84-CBB5-5047-ABD7-1F5F48946684}" vid="{5889C800-F39B-3F48-ABBB-D818CEB525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aa9c101-bad9-4c50-887c-91a0931b40c0" xsi:nil="true"/>
    <TaxCatchAll xmlns="c621ebae-a04b-4ad0-aaa2-c595c2829de0" xsi:nil="true"/>
    <lcf76f155ced4ddcb4097134ff3c332f xmlns="aaa9c101-bad9-4c50-887c-91a0931b40c0">
      <Terms xmlns="http://schemas.microsoft.com/office/infopath/2007/PartnerControls"/>
    </lcf76f155ced4ddcb4097134ff3c332f>
    <_dlc_DocIdPersistId xmlns="aaa9c101-bad9-4c50-887c-91a0931b40c0" xsi:nil="true"/>
    <_dlc_DocIdUrl xmlns="aaa9c101-bad9-4c50-887c-91a0931b40c0">
      <Url xsi:nil="true"/>
      <Description xsi:nil="true"/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6A4F3A1DD4EB4ABFA07DF56D163C8D" ma:contentTypeVersion="19" ma:contentTypeDescription="Create a new document." ma:contentTypeScope="" ma:versionID="6742492c54f4b2cae871f735413c4462">
  <xsd:schema xmlns:xsd="http://www.w3.org/2001/XMLSchema" xmlns:xs="http://www.w3.org/2001/XMLSchema" xmlns:p="http://schemas.microsoft.com/office/2006/metadata/properties" xmlns:ns2="aaa9c101-bad9-4c50-887c-91a0931b40c0" xmlns:ns3="c621ebae-a04b-4ad0-aaa2-c595c2829de0" targetNamespace="http://schemas.microsoft.com/office/2006/metadata/properties" ma:root="true" ma:fieldsID="b460e1d54d624b23fb4d21da60a95ad1" ns2:_="" ns3:_="">
    <xsd:import namespace="aaa9c101-bad9-4c50-887c-91a0931b40c0"/>
    <xsd:import namespace="c621ebae-a04b-4ad0-aaa2-c595c2829d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_dlc_DocId" minOccurs="0"/>
                <xsd:element ref="ns2:_dlc_DocIdUrl" minOccurs="0"/>
                <xsd:element ref="ns2:_dlc_DocIdPersistId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a9c101-bad9-4c50-887c-91a0931b40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53035b0a-854a-4967-9374-aa801ec28e1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_dlc_DocId" ma:index="20" nillable="true" ma:displayName="Document ID Value" ma:description="The value of the document ID assigned to this item." ma:internalName="_dlc_DocId" ma:readOnly="false">
      <xsd:simpleType>
        <xsd:restriction base="dms:Text"/>
      </xsd:simpleType>
    </xsd:element>
    <xsd:element name="_dlc_DocIdUrl" ma:index="21" nillable="true" ma:displayName="Document ID" ma:description="Permanent link to this document." ma:format="Hyperlink" ma:hidden="true" ma:internalName="_dlc_DocId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2" nillable="true" ma:displayName="Persist ID" ma:description="Keep ID on add." ma:hidden="true" ma:internalName="_dlc_DocIdPersistId" ma:readOnly="false">
      <xsd:simpleType>
        <xsd:restriction base="dms:Boolea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21ebae-a04b-4ad0-aaa2-c595c2829de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5f175549-c8bf-4390-983f-861c1e741691}" ma:internalName="TaxCatchAll" ma:showField="CatchAllData" ma:web="c621ebae-a04b-4ad0-aaa2-c595c2829d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4BF562-6DD5-498D-859F-C4944862F9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C77865-D4E2-40A3-9FA4-4DC88BDAB148}">
  <ds:schemaRefs>
    <ds:schemaRef ds:uri="http://purl.org/dc/dcmitype/"/>
    <ds:schemaRef ds:uri="http://purl.org/dc/elements/1.1/"/>
    <ds:schemaRef ds:uri="http://purl.org/dc/terms/"/>
    <ds:schemaRef ds:uri="http://schemas.microsoft.com/office/2006/metadata/properties"/>
    <ds:schemaRef ds:uri="c621ebae-a04b-4ad0-aaa2-c595c2829de0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aaa9c101-bad9-4c50-887c-91a0931b40c0"/>
  </ds:schemaRefs>
</ds:datastoreItem>
</file>

<file path=customXml/itemProps3.xml><?xml version="1.0" encoding="utf-8"?>
<ds:datastoreItem xmlns:ds="http://schemas.openxmlformats.org/officeDocument/2006/customXml" ds:itemID="{5001E340-FA60-4AB8-BD42-FF92BD0B4B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a9c101-bad9-4c50-887c-91a0931b40c0"/>
    <ds:schemaRef ds:uri="c621ebae-a04b-4ad0-aaa2-c595c2829d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Disabled Students' Induction Day ROLLING SLIDES</Template>
  <TotalTime>307</TotalTime>
  <Words>469</Words>
  <Application>Microsoft Office PowerPoint</Application>
  <PresentationFormat>Widescreen</PresentationFormat>
  <Paragraphs>38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Cambria</vt:lpstr>
      <vt:lpstr>Wingdings</vt:lpstr>
      <vt:lpstr>Office Theme</vt:lpstr>
      <vt:lpstr>Barriers to placement</vt:lpstr>
      <vt:lpstr>Managing the barriers</vt:lpstr>
      <vt:lpstr>Who shares information?</vt:lpstr>
      <vt:lpstr>Reasons to share</vt:lpstr>
      <vt:lpstr>Links to Disability Services</vt:lpstr>
      <vt:lpstr>Public, Statutory and Regulatory Bodies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  Disabled Students'   Induction Day</dc:title>
  <dc:subject/>
  <dc:creator>Jo Mitchell</dc:creator>
  <cp:keywords/>
  <dc:description/>
  <cp:lastModifiedBy>Jo Mitchell</cp:lastModifiedBy>
  <cp:revision>8</cp:revision>
  <dcterms:created xsi:type="dcterms:W3CDTF">2021-09-19T19:14:01Z</dcterms:created>
  <dcterms:modified xsi:type="dcterms:W3CDTF">2024-05-20T10:21:39Z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0x0101000F6A4F3A1DD4EB4ABFA07DF56D163C8D</vt:lpwstr>
  </property>
  <property fmtid="{D5CDD505-2E9C-101B-9397-08002B2CF9AE}" pid="3" name="MediaServiceImageTags">
    <vt:lpwstr/>
  </property>
</Properties>
</file>